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427" r:id="rId3"/>
    <p:sldId id="388" r:id="rId4"/>
    <p:sldId id="396" r:id="rId5"/>
    <p:sldId id="390" r:id="rId6"/>
    <p:sldId id="383" r:id="rId7"/>
    <p:sldId id="386" r:id="rId8"/>
    <p:sldId id="399" r:id="rId9"/>
    <p:sldId id="389" r:id="rId10"/>
    <p:sldId id="271" r:id="rId11"/>
    <p:sldId id="270" r:id="rId12"/>
    <p:sldId id="395" r:id="rId13"/>
    <p:sldId id="267" r:id="rId14"/>
    <p:sldId id="268" r:id="rId15"/>
    <p:sldId id="409" r:id="rId16"/>
    <p:sldId id="426" r:id="rId17"/>
    <p:sldId id="373" r:id="rId18"/>
    <p:sldId id="425" r:id="rId19"/>
    <p:sldId id="419" r:id="rId20"/>
    <p:sldId id="421" r:id="rId21"/>
    <p:sldId id="297" r:id="rId22"/>
    <p:sldId id="298" r:id="rId23"/>
    <p:sldId id="375" r:id="rId24"/>
    <p:sldId id="422" r:id="rId25"/>
    <p:sldId id="423" r:id="rId26"/>
    <p:sldId id="424" r:id="rId27"/>
    <p:sldId id="406" r:id="rId28"/>
    <p:sldId id="414" r:id="rId29"/>
    <p:sldId id="418" r:id="rId30"/>
    <p:sldId id="415" r:id="rId31"/>
    <p:sldId id="397" r:id="rId32"/>
    <p:sldId id="417" r:id="rId33"/>
    <p:sldId id="407" r:id="rId34"/>
    <p:sldId id="259" r:id="rId35"/>
    <p:sldId id="403" r:id="rId36"/>
    <p:sldId id="264" r:id="rId37"/>
    <p:sldId id="420" r:id="rId38"/>
    <p:sldId id="382" r:id="rId39"/>
    <p:sldId id="408" r:id="rId40"/>
    <p:sldId id="401" r:id="rId41"/>
    <p:sldId id="40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vardenidze George" initials="SG" lastIdx="1" clrIdx="0">
    <p:extLst>
      <p:ext uri="{19B8F6BF-5375-455C-9EA6-DF929625EA0E}">
        <p15:presenceInfo xmlns:p15="http://schemas.microsoft.com/office/powerpoint/2012/main" userId="8aa87ec933c0e06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112D4-3664-4B30-8392-7ED48C406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31F6EF-A43E-4791-9DB4-0014FC581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78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9808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CA89F-79B0-C88C-CCE0-77723ADC8E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F04B3-9156-707F-0FDE-A7EE6F058A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D6326-C38A-42ED-C3C1-4AB9CCFD1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2A87A-ACAF-B01B-6864-542E363D0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2E8FE-28A1-25D4-8FAF-205CC4BC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787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33A26-99A1-8390-5FD8-329752D64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8823D6-0D8B-2564-2B28-78DEBB2801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63D7C-FE98-F274-E1BF-AD24FD924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5DB3A-94BC-AD64-CC5C-BDB54B324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B42B2-9920-688A-176F-7F24B2245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894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4727C7-26A3-7E0A-B372-77B8BE5CCE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7B8705-913D-B753-58F9-86D033AA6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138DE-057E-9AB5-7891-79794C998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4980F-B9D4-2F87-14E5-A1FBDA9F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E7931-9D47-C7C5-B309-1109D2EA9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744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330791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9"/>
          <p:cNvSpPr txBox="1">
            <a:spLocks noGrp="1"/>
          </p:cNvSpPr>
          <p:nvPr>
            <p:ph type="body" idx="1"/>
          </p:nvPr>
        </p:nvSpPr>
        <p:spPr>
          <a:xfrm>
            <a:off x="838200" y="131010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228600" lvl="0" indent="-114300" algn="l">
              <a:lnSpc>
                <a:spcPct val="113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457200" lvl="1" indent="-114300" algn="l">
              <a:lnSpc>
                <a:spcPct val="113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685800" lvl="2" indent="-114300" algn="l">
              <a:lnSpc>
                <a:spcPct val="113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914400" lvl="3" indent="-114300" algn="l">
              <a:lnSpc>
                <a:spcPct val="113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1143000" lvl="4" indent="-114300" algn="l">
              <a:lnSpc>
                <a:spcPct val="113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1371600" lvl="5" indent="-171450" algn="l">
              <a:lnSpc>
                <a:spcPct val="113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6pPr>
            <a:lvl7pPr marL="1600200" lvl="6" indent="-171450" algn="l">
              <a:lnSpc>
                <a:spcPct val="113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7pPr>
            <a:lvl8pPr marL="1828800" lvl="7" indent="-171450" algn="l">
              <a:lnSpc>
                <a:spcPct val="113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8pPr>
            <a:lvl9pPr marL="2057400" lvl="8" indent="-171450" algn="l">
              <a:lnSpc>
                <a:spcPct val="113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19"/>
          <p:cNvSpPr txBox="1">
            <a:spLocks noGrp="1"/>
          </p:cNvSpPr>
          <p:nvPr>
            <p:ph type="sldNum" idx="12"/>
          </p:nvPr>
        </p:nvSpPr>
        <p:spPr>
          <a:xfrm>
            <a:off x="5892800" y="6171700"/>
            <a:ext cx="28448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1200"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1200"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1200"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1200"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1200"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1200"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1200"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1200"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1200"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747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89669-9BB9-E71E-0B9E-DC5ACFF37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72CF3-CCEA-6DB2-88A1-57877A544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5034A-4F6A-F055-7C90-C75D1C907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BEACE-D22A-5916-AF3E-7DBBE721E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F0851-1547-A52B-E78B-32B23F215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987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2989A-AD31-D471-53FB-EC75799B0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1A0B1-0424-B9B2-79AF-ADFE3C7A3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BE466-CC61-C4A4-4111-77BEE0EB3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D4CD6-BA8F-44EC-CEA9-4CDA938EB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E45D7-4BFD-11B7-F7AE-6807FFDF5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33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57B37-BEAB-4A7A-B14F-F0296E929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9D30F-CED8-051D-D4B4-5B31C9D98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A8D9DB-EE9E-156D-D921-76DEBA699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7DB2D-9E20-B751-A44F-BEF3BB22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A19B2-7798-A673-CEAB-4DBEF1BC2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BB31A-A219-1094-188C-6237E35B9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0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99029-167B-26D6-A88F-C847B2F7B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833A0-F127-F11D-DD1A-D3D6E20FF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75B826-721E-5D66-3014-61C5492514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4DB8D8-DFFA-6A61-549C-563859B8A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7344AE-1E30-3110-02BB-9B666A273E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3190D7-46CC-6DFF-F9DC-E51F75ADC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9E53D-3203-6922-A154-5E1EF4EDF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D05B47-07C4-9F5D-151B-4BCCD3AE6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71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5AE98-8B0C-1F29-4A94-593477E18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ADB440-76D1-832A-618C-FAACBAB7C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5B97F-E4D2-6A69-A26D-730A009A5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F830D-9EB4-8C56-9A8C-CA1BABCD7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680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02B15-458F-55A2-A21C-5D4AE395B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83EA8D-AB5C-1BED-66A0-059C0EFEF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FC5B51-10E2-C1AC-960C-F7CB411BC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39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C514A-E1B8-D8A7-4023-FDE379630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DD7BD-ACAD-F50D-280D-0A8144FA1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F77023-6757-C45E-F8FA-652A666741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F948A-5F31-151D-3A57-C8798D076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4226C-CD88-CED5-F42E-5B1734F69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7D7A0-D525-630B-EEF0-4628A72B7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52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B491-8632-A695-1C98-5716168F7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9D2D1B-0034-4A60-AF64-BE2C6DD022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9279A-25B7-8E2A-E2C0-971A172BD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9AF040-B9A3-B024-021D-8C863C268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5734A-9A48-2809-9006-8B6137177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FDC17D-7A47-27C4-60FA-8D7BFA0C5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9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839CC0-52E3-C776-C831-F07755EEC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F4AB0-7ED3-73C1-6700-28AFF6D30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DC577-8720-0A23-0405-5ECCD54D5C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94229-8C3E-4268-A5B3-7181E2258979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96665-6F2D-09B3-7B46-9A834731FC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1014A-AE79-D02D-B0C1-99C316A3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E4F0D-DF3C-496A-AB88-59DEB4580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71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mailto:shevardg@gmail.com" TargetMode="Externa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D8216-94A9-9AC3-1F00-3FC311657A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0200"/>
            <a:ext cx="9144000" cy="2387600"/>
          </a:xfrm>
        </p:spPr>
        <p:txBody>
          <a:bodyPr>
            <a:normAutofit/>
          </a:bodyPr>
          <a:lstStyle/>
          <a:p>
            <a:br>
              <a:rPr lang="en-US" sz="4000" dirty="0">
                <a:latin typeface="+mn-lt"/>
              </a:rPr>
            </a:br>
            <a:r>
              <a:rPr lang="en-US" sz="4000" kern="0" dirty="0">
                <a:solidFill>
                  <a:srgbClr val="00386A"/>
                </a:solidFill>
                <a:latin typeface="+mn-lt"/>
                <a:ea typeface="+mn-ea"/>
                <a:cs typeface="Arial"/>
              </a:rPr>
              <a:t>Data and </a:t>
            </a:r>
            <a:br>
              <a:rPr lang="en-US" sz="4000" kern="0" dirty="0">
                <a:solidFill>
                  <a:srgbClr val="00386A"/>
                </a:solidFill>
                <a:latin typeface="+mn-lt"/>
                <a:ea typeface="+mn-ea"/>
                <a:cs typeface="Arial"/>
              </a:rPr>
            </a:br>
            <a:r>
              <a:rPr lang="en-US" sz="4000" kern="0" dirty="0">
                <a:solidFill>
                  <a:srgbClr val="00386A"/>
                </a:solidFill>
                <a:latin typeface="+mn-lt"/>
                <a:ea typeface="+mn-ea"/>
                <a:cs typeface="Arial"/>
              </a:rPr>
              <a:t>Artificial Intelligence (AI)</a:t>
            </a:r>
            <a:br>
              <a:rPr lang="en-US" sz="4000" kern="0" dirty="0">
                <a:solidFill>
                  <a:srgbClr val="00386A"/>
                </a:solidFill>
                <a:latin typeface="+mn-lt"/>
                <a:ea typeface="+mn-ea"/>
                <a:cs typeface="Arial"/>
              </a:rPr>
            </a:br>
            <a:r>
              <a:rPr lang="en-US" sz="4000" kern="0" dirty="0">
                <a:solidFill>
                  <a:srgbClr val="00386A"/>
                </a:solidFill>
                <a:latin typeface="+mn-lt"/>
                <a:ea typeface="+mn-ea"/>
                <a:cs typeface="Arial"/>
              </a:rPr>
              <a:t>for B2B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F80AEC-26D0-D792-C5C2-A0B26EFCF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9919"/>
            <a:ext cx="9144000" cy="1655762"/>
          </a:xfrm>
        </p:spPr>
        <p:txBody>
          <a:bodyPr>
            <a:normAutofit fontScale="92500"/>
          </a:bodyPr>
          <a:lstStyle/>
          <a:p>
            <a:pPr algn="l"/>
            <a:endParaRPr lang="en-US" sz="2000" dirty="0"/>
          </a:p>
          <a:p>
            <a:pPr algn="l"/>
            <a:endParaRPr lang="en-US" sz="2000" dirty="0"/>
          </a:p>
          <a:p>
            <a:pPr algn="l"/>
            <a:endParaRPr lang="en-US" sz="2000" dirty="0"/>
          </a:p>
          <a:p>
            <a:pPr algn="l"/>
            <a:r>
              <a:rPr lang="en-US" sz="2000" kern="0" dirty="0">
                <a:solidFill>
                  <a:srgbClr val="00386A"/>
                </a:solidFill>
                <a:latin typeface="Arial"/>
                <a:cs typeface="Arial"/>
              </a:rPr>
              <a:t>August 2023					 	George Shevardenidze</a:t>
            </a:r>
          </a:p>
        </p:txBody>
      </p:sp>
    </p:spTree>
    <p:extLst>
      <p:ext uri="{BB962C8B-B14F-4D97-AF65-F5344CB8AC3E}">
        <p14:creationId xmlns:p14="http://schemas.microsoft.com/office/powerpoint/2010/main" val="1362365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5"/>
          <p:cNvSpPr txBox="1">
            <a:spLocks noGrp="1"/>
          </p:cNvSpPr>
          <p:nvPr>
            <p:ph type="title"/>
          </p:nvPr>
        </p:nvSpPr>
        <p:spPr>
          <a:xfrm>
            <a:off x="743396" y="376147"/>
            <a:ext cx="10083354" cy="38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5600"/>
            </a:pPr>
            <a:r>
              <a:rPr lang="en-US" sz="2800" dirty="0"/>
              <a:t>Data science approach</a:t>
            </a:r>
            <a:endParaRPr sz="2800" dirty="0"/>
          </a:p>
        </p:txBody>
      </p:sp>
      <p:sp>
        <p:nvSpPr>
          <p:cNvPr id="327" name="Google Shape;327;p15"/>
          <p:cNvSpPr txBox="1"/>
          <p:nvPr/>
        </p:nvSpPr>
        <p:spPr>
          <a:xfrm>
            <a:off x="1026939" y="1949540"/>
            <a:ext cx="8121254" cy="70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defTabSz="457200">
              <a:lnSpc>
                <a:spcPct val="110000"/>
              </a:lnSpc>
              <a:buClr>
                <a:srgbClr val="00386A"/>
              </a:buClr>
              <a:buSzPts val="3800"/>
            </a:pPr>
            <a:r>
              <a:rPr lang="en-US" sz="1900" kern="0" dirty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Tool Developers: Microsoft, Google, Amazon, IBM etc.</a:t>
            </a:r>
            <a:endParaRPr sz="7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0" lvl="1" defTabSz="457200">
              <a:lnSpc>
                <a:spcPct val="110000"/>
              </a:lnSpc>
              <a:spcBef>
                <a:spcPts val="500"/>
              </a:spcBef>
              <a:buClr>
                <a:srgbClr val="00386A"/>
              </a:buClr>
              <a:buSzPts val="3800"/>
            </a:pPr>
            <a:r>
              <a:rPr lang="en-US" sz="1900" kern="0" dirty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Data Experts: Data architects, governance, policy </a:t>
            </a:r>
            <a:endParaRPr sz="7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28" name="Google Shape;328;p15"/>
          <p:cNvSpPr/>
          <p:nvPr/>
        </p:nvSpPr>
        <p:spPr>
          <a:xfrm>
            <a:off x="832296" y="1609818"/>
            <a:ext cx="9644262" cy="1200619"/>
          </a:xfrm>
          <a:prstGeom prst="roundRect">
            <a:avLst>
              <a:gd name="adj" fmla="val 7989"/>
            </a:avLst>
          </a:prstGeom>
          <a:noFill/>
          <a:ln w="508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004785"/>
              </a:buClr>
              <a:buSzPts val="3600"/>
            </a:pPr>
            <a:endParaRPr kern="0">
              <a:solidFill>
                <a:srgbClr val="00478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15"/>
          <p:cNvSpPr/>
          <p:nvPr/>
        </p:nvSpPr>
        <p:spPr>
          <a:xfrm>
            <a:off x="1286718" y="1309734"/>
            <a:ext cx="3129410" cy="471469"/>
          </a:xfrm>
          <a:prstGeom prst="roundRect">
            <a:avLst>
              <a:gd name="adj" fmla="val 7989"/>
            </a:avLst>
          </a:prstGeom>
          <a:solidFill>
            <a:srgbClr val="00386A"/>
          </a:solid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004785"/>
              </a:buClr>
              <a:buSzPts val="3600"/>
            </a:pPr>
            <a:endParaRPr kern="0">
              <a:solidFill>
                <a:srgbClr val="00478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15"/>
          <p:cNvSpPr txBox="1"/>
          <p:nvPr/>
        </p:nvSpPr>
        <p:spPr>
          <a:xfrm>
            <a:off x="1202085" y="1191023"/>
            <a:ext cx="3129410" cy="70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algn="ctr" defTabSz="457200">
              <a:lnSpc>
                <a:spcPct val="110000"/>
              </a:lnSpc>
              <a:buClr>
                <a:srgbClr val="FFFFFF"/>
              </a:buClr>
              <a:buSzPts val="4200"/>
            </a:pPr>
            <a:r>
              <a:rPr lang="en-US" sz="21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Manage the data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31" name="Google Shape;331;p15"/>
          <p:cNvSpPr txBox="1"/>
          <p:nvPr/>
        </p:nvSpPr>
        <p:spPr>
          <a:xfrm>
            <a:off x="1026939" y="3644512"/>
            <a:ext cx="8121254" cy="70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defTabSz="457200">
              <a:lnSpc>
                <a:spcPct val="110000"/>
              </a:lnSpc>
              <a:buClr>
                <a:srgbClr val="026CB5"/>
              </a:buClr>
              <a:buSzPts val="3800"/>
            </a:pPr>
            <a:r>
              <a:rPr lang="en-US" sz="1900" kern="0" dirty="0">
                <a:solidFill>
                  <a:srgbClr val="026CB5"/>
                </a:solidFill>
                <a:latin typeface="Arial"/>
                <a:ea typeface="Arial"/>
                <a:cs typeface="Arial"/>
                <a:sym typeface="Arial"/>
              </a:rPr>
              <a:t>Data Science:</a:t>
            </a:r>
            <a:r>
              <a:rPr lang="en-US" sz="1900" kern="0" dirty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 Statistics, computer science</a:t>
            </a:r>
            <a:endParaRPr sz="7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0" lvl="1" defTabSz="457200">
              <a:lnSpc>
                <a:spcPct val="110000"/>
              </a:lnSpc>
              <a:spcBef>
                <a:spcPts val="500"/>
              </a:spcBef>
              <a:buClr>
                <a:srgbClr val="026CB5"/>
              </a:buClr>
              <a:buSzPts val="3800"/>
            </a:pPr>
            <a:r>
              <a:rPr lang="en-US" sz="1900" kern="0" dirty="0">
                <a:solidFill>
                  <a:srgbClr val="026CB5"/>
                </a:solidFill>
                <a:latin typeface="Arial"/>
                <a:ea typeface="Arial"/>
                <a:cs typeface="Arial"/>
                <a:sym typeface="Arial"/>
              </a:rPr>
              <a:t>Visualization Expertise:</a:t>
            </a:r>
            <a:r>
              <a:rPr lang="en-US" sz="1900" kern="0" dirty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 Interpret data, graph them in meaningful ways</a:t>
            </a:r>
            <a:endParaRPr sz="7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332" name="Google Shape;332;p15"/>
          <p:cNvGrpSpPr/>
          <p:nvPr/>
        </p:nvGrpSpPr>
        <p:grpSpPr>
          <a:xfrm>
            <a:off x="832296" y="2826768"/>
            <a:ext cx="9644262" cy="1619414"/>
            <a:chOff x="0" y="0"/>
            <a:chExt cx="19288522" cy="3238827"/>
          </a:xfrm>
        </p:grpSpPr>
        <p:sp>
          <p:nvSpPr>
            <p:cNvPr id="333" name="Google Shape;333;p15"/>
            <p:cNvSpPr/>
            <p:nvPr/>
          </p:nvSpPr>
          <p:spPr>
            <a:xfrm>
              <a:off x="0" y="837589"/>
              <a:ext cx="19288522" cy="2401238"/>
            </a:xfrm>
            <a:prstGeom prst="roundRect">
              <a:avLst>
                <a:gd name="adj" fmla="val 7989"/>
              </a:avLst>
            </a:prstGeom>
            <a:noFill/>
            <a:ln w="50800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908843" y="237422"/>
              <a:ext cx="6258819" cy="942937"/>
            </a:xfrm>
            <a:prstGeom prst="roundRect">
              <a:avLst>
                <a:gd name="adj" fmla="val 7989"/>
              </a:avLst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 dirty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5"/>
            <p:cNvSpPr txBox="1"/>
            <p:nvPr/>
          </p:nvSpPr>
          <p:spPr>
            <a:xfrm>
              <a:off x="1115367" y="0"/>
              <a:ext cx="5845771" cy="14177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rmAutofit/>
            </a:bodyPr>
            <a:lstStyle/>
            <a:p>
              <a:pPr marL="0" lvl="1" algn="ctr" defTabSz="457200">
                <a:lnSpc>
                  <a:spcPct val="110000"/>
                </a:lnSpc>
                <a:buClr>
                  <a:srgbClr val="FFFFFF"/>
                </a:buClr>
                <a:buSzPts val="4200"/>
              </a:pPr>
              <a:r>
                <a:rPr lang="en-US" sz="2100" kern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Understand the data</a:t>
              </a:r>
              <a:endParaRPr sz="7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36" name="Google Shape;336;p15"/>
          <p:cNvSpPr txBox="1"/>
          <p:nvPr/>
        </p:nvSpPr>
        <p:spPr>
          <a:xfrm>
            <a:off x="938039" y="5339484"/>
            <a:ext cx="9254977" cy="70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defTabSz="457200">
              <a:lnSpc>
                <a:spcPct val="110000"/>
              </a:lnSpc>
              <a:buClr>
                <a:srgbClr val="A90533"/>
              </a:buClr>
              <a:buSzPts val="3572"/>
            </a:pPr>
            <a:r>
              <a:rPr lang="en-US" sz="1786" kern="0">
                <a:solidFill>
                  <a:srgbClr val="A90533"/>
                </a:solidFill>
                <a:latin typeface="Arial"/>
                <a:ea typeface="Arial"/>
                <a:cs typeface="Arial"/>
                <a:sym typeface="Arial"/>
              </a:rPr>
              <a:t>Decision Making - Exec. &amp; Management:</a:t>
            </a:r>
            <a:r>
              <a:rPr lang="en-US" sz="1786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 Apply data to solve business issues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0" lvl="1" defTabSz="457200">
              <a:lnSpc>
                <a:spcPct val="110000"/>
              </a:lnSpc>
              <a:spcBef>
                <a:spcPts val="450"/>
              </a:spcBef>
              <a:buClr>
                <a:srgbClr val="A90533"/>
              </a:buClr>
              <a:buSzPts val="3572"/>
            </a:pPr>
            <a:r>
              <a:rPr lang="en-US" sz="1786" kern="0">
                <a:solidFill>
                  <a:srgbClr val="A90533"/>
                </a:solidFill>
                <a:latin typeface="Arial"/>
                <a:ea typeface="Arial"/>
                <a:cs typeface="Arial"/>
                <a:sym typeface="Arial"/>
              </a:rPr>
              <a:t>Industry Vertical Domain Expertise:</a:t>
            </a:r>
            <a:r>
              <a:rPr lang="en-US" sz="1786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 Identify relevant business issues, ask the right questions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337" name="Google Shape;337;p15"/>
          <p:cNvGrpSpPr/>
          <p:nvPr/>
        </p:nvGrpSpPr>
        <p:grpSpPr>
          <a:xfrm>
            <a:off x="743396" y="4600017"/>
            <a:ext cx="9644262" cy="1619415"/>
            <a:chOff x="0" y="0"/>
            <a:chExt cx="19288522" cy="3238827"/>
          </a:xfrm>
        </p:grpSpPr>
        <p:sp>
          <p:nvSpPr>
            <p:cNvPr id="338" name="Google Shape;338;p15"/>
            <p:cNvSpPr/>
            <p:nvPr/>
          </p:nvSpPr>
          <p:spPr>
            <a:xfrm>
              <a:off x="0" y="837589"/>
              <a:ext cx="19288522" cy="2401238"/>
            </a:xfrm>
            <a:prstGeom prst="roundRect">
              <a:avLst>
                <a:gd name="adj" fmla="val 7989"/>
              </a:avLst>
            </a:prstGeom>
            <a:noFill/>
            <a:ln w="508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908843" y="237422"/>
              <a:ext cx="6275885" cy="942938"/>
            </a:xfrm>
            <a:prstGeom prst="roundRect">
              <a:avLst>
                <a:gd name="adj" fmla="val 798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5"/>
            <p:cNvSpPr txBox="1"/>
            <p:nvPr/>
          </p:nvSpPr>
          <p:spPr>
            <a:xfrm>
              <a:off x="1224706" y="0"/>
              <a:ext cx="5644159" cy="14177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rmAutofit/>
            </a:bodyPr>
            <a:lstStyle/>
            <a:p>
              <a:pPr marL="0" lvl="1" algn="ctr" defTabSz="457200">
                <a:lnSpc>
                  <a:spcPct val="110000"/>
                </a:lnSpc>
                <a:buClr>
                  <a:srgbClr val="FFFFFF"/>
                </a:buClr>
                <a:buSzPts val="4200"/>
              </a:pPr>
              <a:r>
                <a:rPr lang="en-US" sz="2100" kern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Act on the data</a:t>
              </a:r>
              <a:endParaRPr sz="7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7B2DA37-51DE-C640-6A6B-FF67AB3E5425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5600"/>
            </a:pPr>
            <a:r>
              <a:rPr lang="en-US" sz="2800" dirty="0"/>
              <a:t>The Evolution of working with Data</a:t>
            </a:r>
            <a:endParaRPr sz="2800" dirty="0"/>
          </a:p>
        </p:txBody>
      </p:sp>
      <p:sp>
        <p:nvSpPr>
          <p:cNvPr id="283" name="Google Shape;283;p14"/>
          <p:cNvSpPr/>
          <p:nvPr/>
        </p:nvSpPr>
        <p:spPr>
          <a:xfrm>
            <a:off x="3273326" y="3083880"/>
            <a:ext cx="317501" cy="254001"/>
          </a:xfrm>
          <a:prstGeom prst="rightArrow">
            <a:avLst>
              <a:gd name="adj1" fmla="val 54688"/>
              <a:gd name="adj2" fmla="val 56874"/>
            </a:avLst>
          </a:prstGeom>
          <a:solidFill>
            <a:srgbClr val="00386A"/>
          </a:solid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4"/>
          <p:cNvSpPr txBox="1"/>
          <p:nvPr/>
        </p:nvSpPr>
        <p:spPr>
          <a:xfrm>
            <a:off x="1528589" y="1229123"/>
            <a:ext cx="3856584" cy="70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algn="ctr" defTabSz="457200">
              <a:lnSpc>
                <a:spcPct val="110000"/>
              </a:lnSpc>
              <a:buClr>
                <a:srgbClr val="00386A"/>
              </a:buClr>
              <a:buSzPts val="4500"/>
            </a:pPr>
            <a:r>
              <a:rPr lang="en-US" sz="2250" u="sng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Traditional Analytics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5" name="Google Shape;285;p14"/>
          <p:cNvSpPr/>
          <p:nvPr/>
        </p:nvSpPr>
        <p:spPr>
          <a:xfrm>
            <a:off x="1302196" y="1241823"/>
            <a:ext cx="4309369" cy="4865115"/>
          </a:xfrm>
          <a:prstGeom prst="roundRect">
            <a:avLst>
              <a:gd name="adj" fmla="val 7424"/>
            </a:avLst>
          </a:prstGeom>
          <a:noFill/>
          <a:ln w="508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4"/>
          <p:cNvSpPr txBox="1"/>
          <p:nvPr/>
        </p:nvSpPr>
        <p:spPr>
          <a:xfrm>
            <a:off x="1528589" y="1741240"/>
            <a:ext cx="3856584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algn="ctr" defTabSz="457200">
              <a:lnSpc>
                <a:spcPct val="110000"/>
              </a:lnSpc>
              <a:buClr>
                <a:srgbClr val="00386A"/>
              </a:buClr>
              <a:buSzPts val="3000"/>
            </a:pPr>
            <a:r>
              <a:rPr lang="en-US" sz="1500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Structured &amp; Repeatable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7" name="Google Shape;287;p14"/>
          <p:cNvSpPr txBox="1"/>
          <p:nvPr/>
        </p:nvSpPr>
        <p:spPr>
          <a:xfrm>
            <a:off x="1325389" y="2404191"/>
            <a:ext cx="2113410" cy="496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algn="ctr" defTabSz="457200">
              <a:lnSpc>
                <a:spcPct val="110000"/>
              </a:lnSpc>
              <a:buClr>
                <a:srgbClr val="00386A"/>
              </a:buClr>
              <a:buSzPts val="3000"/>
            </a:pPr>
            <a:r>
              <a:rPr lang="en-US" sz="1500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Question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8" name="Google Shape;288;p14"/>
          <p:cNvSpPr txBox="1"/>
          <p:nvPr/>
        </p:nvSpPr>
        <p:spPr>
          <a:xfrm>
            <a:off x="3479676" y="2404191"/>
            <a:ext cx="2113410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algn="ctr" defTabSz="457200">
              <a:lnSpc>
                <a:spcPct val="110000"/>
              </a:lnSpc>
              <a:buClr>
                <a:srgbClr val="00386A"/>
              </a:buClr>
              <a:buSzPts val="3000"/>
            </a:pPr>
            <a:r>
              <a:rPr lang="en-US" sz="1500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Hypothesis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9" name="Google Shape;289;p14"/>
          <p:cNvSpPr txBox="1"/>
          <p:nvPr/>
        </p:nvSpPr>
        <p:spPr>
          <a:xfrm>
            <a:off x="3479676" y="4548258"/>
            <a:ext cx="2113410" cy="70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algn="ctr" defTabSz="457200">
              <a:lnSpc>
                <a:spcPct val="110000"/>
              </a:lnSpc>
              <a:buClr>
                <a:srgbClr val="00386A"/>
              </a:buClr>
              <a:buSzPts val="3000"/>
            </a:pPr>
            <a:r>
              <a:rPr lang="en-US" sz="1500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1325389" y="4548258"/>
            <a:ext cx="2113410" cy="70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1" algn="ctr" defTabSz="457200">
              <a:lnSpc>
                <a:spcPct val="110000"/>
              </a:lnSpc>
              <a:buClr>
                <a:srgbClr val="00386A"/>
              </a:buClr>
              <a:buSzPts val="3000"/>
            </a:pPr>
            <a:r>
              <a:rPr lang="en-US" sz="1500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Answer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91" name="Google Shape;291;p1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06821" y="4126576"/>
            <a:ext cx="859120" cy="57667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4"/>
          <p:cNvSpPr/>
          <p:nvPr/>
        </p:nvSpPr>
        <p:spPr>
          <a:xfrm flipH="1">
            <a:off x="3273326" y="4197048"/>
            <a:ext cx="317501" cy="254001"/>
          </a:xfrm>
          <a:prstGeom prst="rightArrow">
            <a:avLst>
              <a:gd name="adj1" fmla="val 54688"/>
              <a:gd name="adj2" fmla="val 75258"/>
            </a:avLst>
          </a:prstGeom>
          <a:solidFill>
            <a:srgbClr val="00386A"/>
          </a:solid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14"/>
          <p:cNvSpPr/>
          <p:nvPr/>
        </p:nvSpPr>
        <p:spPr>
          <a:xfrm rot="5400000">
            <a:off x="4377630" y="3707531"/>
            <a:ext cx="317501" cy="254001"/>
          </a:xfrm>
          <a:prstGeom prst="rightArrow">
            <a:avLst>
              <a:gd name="adj1" fmla="val 54688"/>
              <a:gd name="adj2" fmla="val 75258"/>
            </a:avLst>
          </a:prstGeom>
          <a:solidFill>
            <a:srgbClr val="00386A"/>
          </a:solid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4"/>
          <p:cNvSpPr/>
          <p:nvPr/>
        </p:nvSpPr>
        <p:spPr>
          <a:xfrm>
            <a:off x="2116863" y="4129173"/>
            <a:ext cx="530461" cy="504078"/>
          </a:xfrm>
          <a:custGeom>
            <a:avLst/>
            <a:gdLst/>
            <a:ahLst/>
            <a:cxnLst/>
            <a:rect l="l" t="t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noFill/>
          <a:ln w="508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4"/>
          <p:cNvSpPr txBox="1"/>
          <p:nvPr/>
        </p:nvSpPr>
        <p:spPr>
          <a:xfrm>
            <a:off x="1954461" y="2732509"/>
            <a:ext cx="855266" cy="882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 lnSpcReduction="10000"/>
          </a:bodyPr>
          <a:lstStyle/>
          <a:p>
            <a:pPr marL="0" lvl="1" algn="ctr" defTabSz="457200">
              <a:lnSpc>
                <a:spcPct val="110000"/>
              </a:lnSpc>
              <a:buClr>
                <a:srgbClr val="00386A"/>
              </a:buClr>
              <a:buSzPts val="11100"/>
            </a:pPr>
            <a:r>
              <a:rPr lang="en-US" sz="5550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296" name="Google Shape;296;p14"/>
          <p:cNvGrpSpPr/>
          <p:nvPr/>
        </p:nvGrpSpPr>
        <p:grpSpPr>
          <a:xfrm>
            <a:off x="4226567" y="2827781"/>
            <a:ext cx="619627" cy="692386"/>
            <a:chOff x="-1" y="-1"/>
            <a:chExt cx="1239251" cy="1384769"/>
          </a:xfrm>
        </p:grpSpPr>
        <p:cxnSp>
          <p:nvCxnSpPr>
            <p:cNvPr id="297" name="Google Shape;297;p14"/>
            <p:cNvCxnSpPr/>
            <p:nvPr/>
          </p:nvCxnSpPr>
          <p:spPr>
            <a:xfrm rot="10800000" flipH="1">
              <a:off x="619625" y="-1"/>
              <a:ext cx="1" cy="213733"/>
            </a:xfrm>
            <a:prstGeom prst="straightConnector1">
              <a:avLst/>
            </a:prstGeom>
            <a:noFill/>
            <a:ln w="508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98" name="Google Shape;298;p14"/>
            <p:cNvSpPr/>
            <p:nvPr/>
          </p:nvSpPr>
          <p:spPr>
            <a:xfrm>
              <a:off x="306282" y="298127"/>
              <a:ext cx="626686" cy="108664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0"/>
                  </a:moveTo>
                  <a:cubicBezTo>
                    <a:pt x="4835" y="0"/>
                    <a:pt x="0" y="2843"/>
                    <a:pt x="0" y="6352"/>
                  </a:cubicBezTo>
                  <a:cubicBezTo>
                    <a:pt x="0" y="7004"/>
                    <a:pt x="167" y="7633"/>
                    <a:pt x="477" y="8225"/>
                  </a:cubicBezTo>
                  <a:cubicBezTo>
                    <a:pt x="477" y="8225"/>
                    <a:pt x="477" y="8226"/>
                    <a:pt x="477" y="8227"/>
                  </a:cubicBezTo>
                  <a:cubicBezTo>
                    <a:pt x="491" y="8261"/>
                    <a:pt x="527" y="8322"/>
                    <a:pt x="579" y="8405"/>
                  </a:cubicBezTo>
                  <a:cubicBezTo>
                    <a:pt x="693" y="8601"/>
                    <a:pt x="822" y="8793"/>
                    <a:pt x="966" y="8979"/>
                  </a:cubicBezTo>
                  <a:cubicBezTo>
                    <a:pt x="2223" y="10787"/>
                    <a:pt x="5439" y="15160"/>
                    <a:pt x="5440" y="16141"/>
                  </a:cubicBezTo>
                  <a:lnTo>
                    <a:pt x="5656" y="16902"/>
                  </a:lnTo>
                  <a:cubicBezTo>
                    <a:pt x="5656" y="16902"/>
                    <a:pt x="5696" y="16981"/>
                    <a:pt x="5817" y="17079"/>
                  </a:cubicBezTo>
                  <a:lnTo>
                    <a:pt x="15815" y="17079"/>
                  </a:lnTo>
                  <a:cubicBezTo>
                    <a:pt x="15936" y="16981"/>
                    <a:pt x="15976" y="16902"/>
                    <a:pt x="15976" y="16902"/>
                  </a:cubicBezTo>
                  <a:lnTo>
                    <a:pt x="16193" y="16141"/>
                  </a:lnTo>
                  <a:cubicBezTo>
                    <a:pt x="16193" y="14948"/>
                    <a:pt x="20944" y="8742"/>
                    <a:pt x="21152" y="8227"/>
                  </a:cubicBezTo>
                  <a:cubicBezTo>
                    <a:pt x="21159" y="8211"/>
                    <a:pt x="21155" y="8198"/>
                    <a:pt x="21141" y="8188"/>
                  </a:cubicBezTo>
                  <a:cubicBezTo>
                    <a:pt x="21438" y="7607"/>
                    <a:pt x="21600" y="6990"/>
                    <a:pt x="21600" y="6352"/>
                  </a:cubicBezTo>
                  <a:cubicBezTo>
                    <a:pt x="21600" y="2843"/>
                    <a:pt x="16765" y="0"/>
                    <a:pt x="10800" y="0"/>
                  </a:cubicBezTo>
                  <a:close/>
                  <a:moveTo>
                    <a:pt x="5943" y="17697"/>
                  </a:moveTo>
                  <a:cubicBezTo>
                    <a:pt x="5930" y="17727"/>
                    <a:pt x="5919" y="17758"/>
                    <a:pt x="5919" y="17791"/>
                  </a:cubicBezTo>
                  <a:lnTo>
                    <a:pt x="5919" y="18399"/>
                  </a:lnTo>
                  <a:cubicBezTo>
                    <a:pt x="5919" y="18599"/>
                    <a:pt x="6178" y="18765"/>
                    <a:pt x="6510" y="18795"/>
                  </a:cubicBezTo>
                  <a:cubicBezTo>
                    <a:pt x="6431" y="18855"/>
                    <a:pt x="6382" y="18929"/>
                    <a:pt x="6382" y="19010"/>
                  </a:cubicBezTo>
                  <a:lnTo>
                    <a:pt x="6382" y="19541"/>
                  </a:lnTo>
                  <a:cubicBezTo>
                    <a:pt x="6382" y="19736"/>
                    <a:pt x="6656" y="19894"/>
                    <a:pt x="6993" y="19894"/>
                  </a:cubicBezTo>
                  <a:lnTo>
                    <a:pt x="7186" y="19894"/>
                  </a:lnTo>
                  <a:lnTo>
                    <a:pt x="7186" y="20380"/>
                  </a:lnTo>
                  <a:cubicBezTo>
                    <a:pt x="7186" y="20568"/>
                    <a:pt x="7454" y="20721"/>
                    <a:pt x="7780" y="20721"/>
                  </a:cubicBezTo>
                  <a:lnTo>
                    <a:pt x="8816" y="20721"/>
                  </a:lnTo>
                  <a:cubicBezTo>
                    <a:pt x="8925" y="21215"/>
                    <a:pt x="9771" y="21600"/>
                    <a:pt x="10800" y="21600"/>
                  </a:cubicBezTo>
                  <a:cubicBezTo>
                    <a:pt x="11829" y="21600"/>
                    <a:pt x="12675" y="21215"/>
                    <a:pt x="12784" y="20721"/>
                  </a:cubicBezTo>
                  <a:lnTo>
                    <a:pt x="13820" y="20721"/>
                  </a:lnTo>
                  <a:cubicBezTo>
                    <a:pt x="14146" y="20721"/>
                    <a:pt x="14414" y="20568"/>
                    <a:pt x="14414" y="20380"/>
                  </a:cubicBezTo>
                  <a:lnTo>
                    <a:pt x="14414" y="19894"/>
                  </a:lnTo>
                  <a:lnTo>
                    <a:pt x="14607" y="19894"/>
                  </a:lnTo>
                  <a:cubicBezTo>
                    <a:pt x="14944" y="19894"/>
                    <a:pt x="15218" y="19736"/>
                    <a:pt x="15218" y="19541"/>
                  </a:cubicBezTo>
                  <a:lnTo>
                    <a:pt x="15218" y="19010"/>
                  </a:lnTo>
                  <a:cubicBezTo>
                    <a:pt x="15218" y="18929"/>
                    <a:pt x="15169" y="18855"/>
                    <a:pt x="15090" y="18795"/>
                  </a:cubicBezTo>
                  <a:cubicBezTo>
                    <a:pt x="15422" y="18765"/>
                    <a:pt x="15681" y="18599"/>
                    <a:pt x="15681" y="18399"/>
                  </a:cubicBezTo>
                  <a:lnTo>
                    <a:pt x="15681" y="17791"/>
                  </a:lnTo>
                  <a:cubicBezTo>
                    <a:pt x="15681" y="17758"/>
                    <a:pt x="15670" y="17727"/>
                    <a:pt x="15657" y="17697"/>
                  </a:cubicBezTo>
                  <a:lnTo>
                    <a:pt x="5943" y="17697"/>
                  </a:lnTo>
                  <a:close/>
                </a:path>
              </a:pathLst>
            </a:custGeom>
            <a:solidFill>
              <a:srgbClr val="FFFFFF"/>
            </a:solidFill>
            <a:ln w="508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700"/>
              </a:pPr>
              <a:endParaRPr sz="1850"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9" name="Google Shape;299;p14"/>
            <p:cNvCxnSpPr/>
            <p:nvPr/>
          </p:nvCxnSpPr>
          <p:spPr>
            <a:xfrm rot="10800000" flipH="1">
              <a:off x="817361" y="60812"/>
              <a:ext cx="90328" cy="193708"/>
            </a:xfrm>
            <a:prstGeom prst="straightConnector1">
              <a:avLst/>
            </a:prstGeom>
            <a:noFill/>
            <a:ln w="508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00" name="Google Shape;300;p14"/>
            <p:cNvCxnSpPr/>
            <p:nvPr/>
          </p:nvCxnSpPr>
          <p:spPr>
            <a:xfrm rot="10800000">
              <a:off x="331561" y="60812"/>
              <a:ext cx="90328" cy="193708"/>
            </a:xfrm>
            <a:prstGeom prst="straightConnector1">
              <a:avLst/>
            </a:prstGeom>
            <a:noFill/>
            <a:ln w="508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01" name="Google Shape;301;p14"/>
            <p:cNvCxnSpPr/>
            <p:nvPr/>
          </p:nvCxnSpPr>
          <p:spPr>
            <a:xfrm rot="10800000">
              <a:off x="96577" y="255434"/>
              <a:ext cx="175080" cy="122592"/>
            </a:xfrm>
            <a:prstGeom prst="straightConnector1">
              <a:avLst/>
            </a:prstGeom>
            <a:noFill/>
            <a:ln w="508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02" name="Google Shape;302;p14"/>
            <p:cNvCxnSpPr/>
            <p:nvPr/>
          </p:nvCxnSpPr>
          <p:spPr>
            <a:xfrm rot="10800000" flipH="1">
              <a:off x="968644" y="255434"/>
              <a:ext cx="175080" cy="122592"/>
            </a:xfrm>
            <a:prstGeom prst="straightConnector1">
              <a:avLst/>
            </a:prstGeom>
            <a:noFill/>
            <a:ln w="508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03" name="Google Shape;303;p14"/>
            <p:cNvCxnSpPr/>
            <p:nvPr/>
          </p:nvCxnSpPr>
          <p:spPr>
            <a:xfrm>
              <a:off x="1025518" y="554748"/>
              <a:ext cx="213732" cy="1"/>
            </a:xfrm>
            <a:prstGeom prst="straightConnector1">
              <a:avLst/>
            </a:prstGeom>
            <a:noFill/>
            <a:ln w="508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04" name="Google Shape;304;p14"/>
            <p:cNvCxnSpPr/>
            <p:nvPr/>
          </p:nvCxnSpPr>
          <p:spPr>
            <a:xfrm flipH="1">
              <a:off x="-1" y="554748"/>
              <a:ext cx="213733" cy="1"/>
            </a:xfrm>
            <a:prstGeom prst="straightConnector1">
              <a:avLst/>
            </a:prstGeom>
            <a:noFill/>
            <a:ln w="508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05" name="Google Shape;305;p14"/>
          <p:cNvSpPr txBox="1"/>
          <p:nvPr/>
        </p:nvSpPr>
        <p:spPr>
          <a:xfrm>
            <a:off x="1528589" y="5447690"/>
            <a:ext cx="3856584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 fontScale="92500" lnSpcReduction="10000"/>
          </a:bodyPr>
          <a:lstStyle/>
          <a:p>
            <a:pPr marL="0" lvl="1" algn="ctr" defTabSz="457200">
              <a:lnSpc>
                <a:spcPct val="110000"/>
              </a:lnSpc>
              <a:buClr>
                <a:srgbClr val="00386A"/>
              </a:buClr>
              <a:buSzPts val="3000"/>
            </a:pPr>
            <a:r>
              <a:rPr lang="en-US" sz="1500" kern="0" dirty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Start with hypothesis</a:t>
            </a:r>
            <a:endParaRPr sz="7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0" lvl="1" algn="ctr" defTabSz="457200">
              <a:lnSpc>
                <a:spcPct val="110000"/>
              </a:lnSpc>
              <a:spcBef>
                <a:spcPts val="200"/>
              </a:spcBef>
              <a:buClr>
                <a:srgbClr val="00386A"/>
              </a:buClr>
              <a:buSzPts val="3000"/>
            </a:pPr>
            <a:r>
              <a:rPr lang="en-US" sz="1500" kern="0" dirty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Test against selected data</a:t>
            </a:r>
            <a:endParaRPr sz="7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1A7B44-861B-B08C-EA16-35D4F600106F}"/>
              </a:ext>
            </a:extLst>
          </p:cNvPr>
          <p:cNvSpPr txBox="1"/>
          <p:nvPr/>
        </p:nvSpPr>
        <p:spPr>
          <a:xfrm>
            <a:off x="6844670" y="1449262"/>
            <a:ext cx="4309369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400" b="1" kern="0" dirty="0">
                <a:solidFill>
                  <a:srgbClr val="004785"/>
                </a:solidFill>
                <a:ea typeface="+mj-ea"/>
                <a:cs typeface="Arial"/>
              </a:rPr>
              <a:t>Descriptive Analytics</a:t>
            </a:r>
            <a:r>
              <a:rPr lang="en-US" sz="2400" kern="0" dirty="0">
                <a:solidFill>
                  <a:srgbClr val="004785"/>
                </a:solidFill>
                <a:ea typeface="+mj-ea"/>
                <a:cs typeface="Arial"/>
              </a:rPr>
              <a:t>: Summarizes past data to identify patterns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4785"/>
              </a:solidFill>
              <a:ea typeface="+mj-ea"/>
              <a:cs typeface="Arial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400" b="1" kern="0" dirty="0">
                <a:solidFill>
                  <a:srgbClr val="004785"/>
                </a:solidFill>
                <a:ea typeface="+mj-ea"/>
                <a:cs typeface="Arial"/>
              </a:rPr>
              <a:t>Diagnostic Analytics</a:t>
            </a:r>
            <a:r>
              <a:rPr lang="en-US" sz="2400" kern="0" dirty="0">
                <a:solidFill>
                  <a:srgbClr val="004785"/>
                </a:solidFill>
                <a:ea typeface="+mj-ea"/>
                <a:cs typeface="Arial"/>
              </a:rPr>
              <a:t>: Digs into data to understand the root causes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4785"/>
              </a:solidFill>
              <a:ea typeface="+mj-ea"/>
              <a:cs typeface="Arial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400" b="1" kern="0" dirty="0">
                <a:solidFill>
                  <a:srgbClr val="004785"/>
                </a:solidFill>
                <a:ea typeface="+mj-ea"/>
                <a:cs typeface="Arial"/>
              </a:rPr>
              <a:t>Business Intelligence</a:t>
            </a:r>
            <a:r>
              <a:rPr lang="en-US" sz="2400" kern="0" dirty="0">
                <a:solidFill>
                  <a:srgbClr val="004785"/>
                </a:solidFill>
                <a:ea typeface="+mj-ea"/>
                <a:cs typeface="Arial"/>
              </a:rPr>
              <a:t>: Uses data to create reports and dashboards for informed decisions</a:t>
            </a:r>
            <a:endParaRPr lang="en-US" sz="1600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sz="1600" dirty="0">
              <a:cs typeface="Arial" panose="020B0604020202020204" pitchFamily="34" charset="0"/>
            </a:endParaRPr>
          </a:p>
        </p:txBody>
      </p:sp>
      <p:sp>
        <p:nvSpPr>
          <p:cNvPr id="4" name="Google Shape;283;p14">
            <a:extLst>
              <a:ext uri="{FF2B5EF4-FFF2-40B4-BE49-F238E27FC236}">
                <a16:creationId xmlns:a16="http://schemas.microsoft.com/office/drawing/2014/main" id="{AEE9B0CC-8C09-9419-DC1B-561CB1C46763}"/>
              </a:ext>
            </a:extLst>
          </p:cNvPr>
          <p:cNvSpPr/>
          <p:nvPr/>
        </p:nvSpPr>
        <p:spPr>
          <a:xfrm>
            <a:off x="6262936" y="2384862"/>
            <a:ext cx="317501" cy="254001"/>
          </a:xfrm>
          <a:prstGeom prst="rightArrow">
            <a:avLst>
              <a:gd name="adj1" fmla="val 54688"/>
              <a:gd name="adj2" fmla="val 56874"/>
            </a:avLst>
          </a:prstGeom>
          <a:solidFill>
            <a:srgbClr val="00386A"/>
          </a:solid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92;p14">
            <a:extLst>
              <a:ext uri="{FF2B5EF4-FFF2-40B4-BE49-F238E27FC236}">
                <a16:creationId xmlns:a16="http://schemas.microsoft.com/office/drawing/2014/main" id="{E33E3240-8065-D1BF-C602-4B1F163CC994}"/>
              </a:ext>
            </a:extLst>
          </p:cNvPr>
          <p:cNvSpPr/>
          <p:nvPr/>
        </p:nvSpPr>
        <p:spPr>
          <a:xfrm flipH="1">
            <a:off x="6262936" y="4287910"/>
            <a:ext cx="317501" cy="254001"/>
          </a:xfrm>
          <a:prstGeom prst="rightArrow">
            <a:avLst>
              <a:gd name="adj1" fmla="val 54688"/>
              <a:gd name="adj2" fmla="val 75258"/>
            </a:avLst>
          </a:prstGeom>
          <a:solidFill>
            <a:srgbClr val="00386A"/>
          </a:solid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5B320-E022-C9FB-908E-E8BC71800B63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spcBef>
                <a:spcPct val="0"/>
              </a:spcBef>
              <a:buSzPts val="5600"/>
            </a:pPr>
            <a:r>
              <a:rPr lang="en-US" sz="2800" dirty="0"/>
              <a:t>The Evolution of working with Data –&gt; AI/ML</a:t>
            </a:r>
            <a:endParaRPr sz="2800" dirty="0"/>
          </a:p>
        </p:txBody>
      </p:sp>
      <p:grpSp>
        <p:nvGrpSpPr>
          <p:cNvPr id="306" name="Google Shape;306;p14"/>
          <p:cNvGrpSpPr/>
          <p:nvPr/>
        </p:nvGrpSpPr>
        <p:grpSpPr>
          <a:xfrm>
            <a:off x="1243714" y="1064763"/>
            <a:ext cx="4309369" cy="4865116"/>
            <a:chOff x="0" y="0"/>
            <a:chExt cx="8618736" cy="9730228"/>
          </a:xfrm>
        </p:grpSpPr>
        <p:sp>
          <p:nvSpPr>
            <p:cNvPr id="307" name="Google Shape;307;p14"/>
            <p:cNvSpPr/>
            <p:nvPr/>
          </p:nvSpPr>
          <p:spPr>
            <a:xfrm>
              <a:off x="0" y="0"/>
              <a:ext cx="8618736" cy="9730228"/>
            </a:xfrm>
            <a:prstGeom prst="roundRect">
              <a:avLst>
                <a:gd name="adj" fmla="val 7424"/>
              </a:avLst>
            </a:prstGeom>
            <a:noFill/>
            <a:ln w="508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4"/>
            <p:cNvSpPr txBox="1"/>
            <p:nvPr/>
          </p:nvSpPr>
          <p:spPr>
            <a:xfrm>
              <a:off x="452784" y="23919"/>
              <a:ext cx="7713168" cy="14177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rmAutofit/>
            </a:bodyPr>
            <a:lstStyle/>
            <a:p>
              <a:pPr marL="0" lvl="1" algn="ctr" defTabSz="457200">
                <a:lnSpc>
                  <a:spcPct val="110000"/>
                </a:lnSpc>
                <a:buClr>
                  <a:srgbClr val="00386A"/>
                </a:buClr>
                <a:buSzPts val="4500"/>
              </a:pPr>
              <a:r>
                <a:rPr lang="en-US" sz="2250" u="sng" kern="0" dirty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Big Data Analytics</a:t>
              </a:r>
              <a:endParaRPr sz="7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4"/>
            <p:cNvSpPr txBox="1"/>
            <p:nvPr/>
          </p:nvSpPr>
          <p:spPr>
            <a:xfrm>
              <a:off x="452784" y="997941"/>
              <a:ext cx="7713168" cy="9937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rmAutofit/>
            </a:bodyPr>
            <a:lstStyle/>
            <a:p>
              <a:pPr marL="0" lvl="1" algn="ctr" defTabSz="457200">
                <a:lnSpc>
                  <a:spcPct val="110000"/>
                </a:lnSpc>
                <a:buClr>
                  <a:srgbClr val="00386A"/>
                </a:buClr>
                <a:buSzPts val="3000"/>
              </a:pPr>
              <a:r>
                <a:rPr lang="en-US" sz="1500" kern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Iterative &amp; Exploratory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4"/>
            <p:cNvSpPr/>
            <p:nvPr/>
          </p:nvSpPr>
          <p:spPr>
            <a:xfrm flipH="1">
              <a:off x="1266217" y="5942456"/>
              <a:ext cx="1788717" cy="9060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788" y="0"/>
                  </a:moveTo>
                  <a:lnTo>
                    <a:pt x="1296" y="8342"/>
                  </a:lnTo>
                  <a:lnTo>
                    <a:pt x="1296" y="7965"/>
                  </a:lnTo>
                  <a:cubicBezTo>
                    <a:pt x="1296" y="7822"/>
                    <a:pt x="1235" y="7702"/>
                    <a:pt x="1163" y="7702"/>
                  </a:cubicBezTo>
                  <a:lnTo>
                    <a:pt x="132" y="7702"/>
                  </a:lnTo>
                  <a:cubicBezTo>
                    <a:pt x="59" y="7702"/>
                    <a:pt x="0" y="7822"/>
                    <a:pt x="0" y="7965"/>
                  </a:cubicBezTo>
                  <a:lnTo>
                    <a:pt x="0" y="13572"/>
                  </a:lnTo>
                  <a:cubicBezTo>
                    <a:pt x="0" y="13715"/>
                    <a:pt x="59" y="13831"/>
                    <a:pt x="132" y="13831"/>
                  </a:cubicBezTo>
                  <a:lnTo>
                    <a:pt x="1163" y="13831"/>
                  </a:lnTo>
                  <a:cubicBezTo>
                    <a:pt x="1235" y="13831"/>
                    <a:pt x="1296" y="13715"/>
                    <a:pt x="1296" y="13572"/>
                  </a:cubicBezTo>
                  <a:lnTo>
                    <a:pt x="1296" y="13258"/>
                  </a:lnTo>
                  <a:lnTo>
                    <a:pt x="4868" y="14871"/>
                  </a:lnTo>
                  <a:cubicBezTo>
                    <a:pt x="4831" y="15727"/>
                    <a:pt x="4856" y="17088"/>
                    <a:pt x="5246" y="18369"/>
                  </a:cubicBezTo>
                  <a:cubicBezTo>
                    <a:pt x="5666" y="19743"/>
                    <a:pt x="6385" y="20665"/>
                    <a:pt x="7391" y="21110"/>
                  </a:cubicBezTo>
                  <a:cubicBezTo>
                    <a:pt x="7411" y="21118"/>
                    <a:pt x="7709" y="21237"/>
                    <a:pt x="8130" y="21237"/>
                  </a:cubicBezTo>
                  <a:cubicBezTo>
                    <a:pt x="8379" y="21237"/>
                    <a:pt x="8670" y="21198"/>
                    <a:pt x="8972" y="21067"/>
                  </a:cubicBezTo>
                  <a:cubicBezTo>
                    <a:pt x="9689" y="20757"/>
                    <a:pt x="10583" y="19899"/>
                    <a:pt x="10999" y="17636"/>
                  </a:cubicBezTo>
                  <a:lnTo>
                    <a:pt x="19788" y="21600"/>
                  </a:lnTo>
                  <a:cubicBezTo>
                    <a:pt x="19788" y="21600"/>
                    <a:pt x="21349" y="19032"/>
                    <a:pt x="21600" y="10803"/>
                  </a:cubicBezTo>
                  <a:lnTo>
                    <a:pt x="21360" y="10800"/>
                  </a:lnTo>
                  <a:lnTo>
                    <a:pt x="21600" y="10797"/>
                  </a:lnTo>
                  <a:cubicBezTo>
                    <a:pt x="21349" y="2568"/>
                    <a:pt x="19788" y="0"/>
                    <a:pt x="19788" y="0"/>
                  </a:cubicBezTo>
                  <a:close/>
                  <a:moveTo>
                    <a:pt x="5884" y="15327"/>
                  </a:moveTo>
                  <a:lnTo>
                    <a:pt x="9983" y="17176"/>
                  </a:lnTo>
                  <a:cubicBezTo>
                    <a:pt x="9401" y="19745"/>
                    <a:pt x="7796" y="19199"/>
                    <a:pt x="7607" y="19125"/>
                  </a:cubicBezTo>
                  <a:cubicBezTo>
                    <a:pt x="6898" y="18811"/>
                    <a:pt x="6403" y="18209"/>
                    <a:pt x="6132" y="17336"/>
                  </a:cubicBezTo>
                  <a:cubicBezTo>
                    <a:pt x="5918" y="16643"/>
                    <a:pt x="5877" y="15882"/>
                    <a:pt x="5884" y="15327"/>
                  </a:cubicBezTo>
                  <a:close/>
                </a:path>
              </a:pathLst>
            </a:custGeom>
            <a:solidFill>
              <a:srgbClr val="FFFFFF"/>
            </a:solidFill>
            <a:ln w="508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 dirty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4"/>
            <p:cNvSpPr txBox="1"/>
            <p:nvPr/>
          </p:nvSpPr>
          <p:spPr>
            <a:xfrm>
              <a:off x="46384" y="6662189"/>
              <a:ext cx="4226819" cy="14177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rmAutofit/>
            </a:bodyPr>
            <a:lstStyle/>
            <a:p>
              <a:pPr marL="0" lvl="1" algn="ctr" defTabSz="457200">
                <a:lnSpc>
                  <a:spcPct val="110000"/>
                </a:lnSpc>
                <a:buClr>
                  <a:srgbClr val="00386A"/>
                </a:buClr>
                <a:buSzPts val="3000"/>
              </a:pPr>
              <a:r>
                <a:rPr lang="en-US" sz="1500" kern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Actionable Insight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4"/>
            <p:cNvSpPr txBox="1"/>
            <p:nvPr/>
          </p:nvSpPr>
          <p:spPr>
            <a:xfrm>
              <a:off x="4380358" y="6662189"/>
              <a:ext cx="4226819" cy="14177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rmAutofit/>
            </a:bodyPr>
            <a:lstStyle/>
            <a:p>
              <a:pPr marL="0" lvl="1" algn="ctr" defTabSz="457200">
                <a:lnSpc>
                  <a:spcPct val="110000"/>
                </a:lnSpc>
                <a:buClr>
                  <a:srgbClr val="00386A"/>
                </a:buClr>
                <a:buSzPts val="3000"/>
              </a:pPr>
              <a:r>
                <a:rPr lang="en-US" sz="1500" kern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Correlation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4"/>
            <p:cNvSpPr txBox="1"/>
            <p:nvPr/>
          </p:nvSpPr>
          <p:spPr>
            <a:xfrm>
              <a:off x="46384" y="2374056"/>
              <a:ext cx="4226819" cy="9937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rmAutofit/>
            </a:bodyPr>
            <a:lstStyle/>
            <a:p>
              <a:pPr marL="0" lvl="1" algn="ctr" defTabSz="457200">
                <a:lnSpc>
                  <a:spcPct val="110000"/>
                </a:lnSpc>
                <a:buClr>
                  <a:srgbClr val="00386A"/>
                </a:buClr>
                <a:buSzPts val="3000"/>
              </a:pPr>
              <a:r>
                <a:rPr lang="en-US" sz="1500" kern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4"/>
            <p:cNvSpPr txBox="1"/>
            <p:nvPr/>
          </p:nvSpPr>
          <p:spPr>
            <a:xfrm>
              <a:off x="4380358" y="2374056"/>
              <a:ext cx="4226819" cy="9602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rmAutofit/>
            </a:bodyPr>
            <a:lstStyle/>
            <a:p>
              <a:pPr marL="0" lvl="1" algn="ctr" defTabSz="457200">
                <a:lnSpc>
                  <a:spcPct val="110000"/>
                </a:lnSpc>
                <a:buClr>
                  <a:srgbClr val="00386A"/>
                </a:buClr>
                <a:buSzPts val="3000"/>
              </a:pPr>
              <a:r>
                <a:rPr lang="en-US" sz="1500" kern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Exploration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pic>
          <p:nvPicPr>
            <p:cNvPr id="315" name="Google Shape;315;p14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265367" y="3336950"/>
              <a:ext cx="1788853" cy="11533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6" name="Google Shape;316;p14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634648" y="5649416"/>
              <a:ext cx="1718240" cy="14921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7" name="Google Shape;317;p14"/>
            <p:cNvSpPr/>
            <p:nvPr/>
          </p:nvSpPr>
          <p:spPr>
            <a:xfrm rot="5400000">
              <a:off x="6176267" y="4779168"/>
              <a:ext cx="635001" cy="508001"/>
            </a:xfrm>
            <a:prstGeom prst="rightArrow">
              <a:avLst>
                <a:gd name="adj1" fmla="val 54688"/>
                <a:gd name="adj2" fmla="val 7525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3991867" y="3659620"/>
              <a:ext cx="635001" cy="508001"/>
            </a:xfrm>
            <a:prstGeom prst="rightArrow">
              <a:avLst>
                <a:gd name="adj1" fmla="val 54688"/>
                <a:gd name="adj2" fmla="val 5687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4"/>
            <p:cNvSpPr/>
            <p:nvPr/>
          </p:nvSpPr>
          <p:spPr>
            <a:xfrm flipH="1">
              <a:off x="3991867" y="6074096"/>
              <a:ext cx="635001" cy="508001"/>
            </a:xfrm>
            <a:prstGeom prst="rightArrow">
              <a:avLst>
                <a:gd name="adj1" fmla="val 54688"/>
                <a:gd name="adj2" fmla="val 7525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4"/>
            <p:cNvSpPr/>
            <p:nvPr/>
          </p:nvSpPr>
          <p:spPr>
            <a:xfrm>
              <a:off x="5974604" y="3254550"/>
              <a:ext cx="1038219" cy="113697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326" y="0"/>
                  </a:moveTo>
                  <a:lnTo>
                    <a:pt x="16276" y="1451"/>
                  </a:lnTo>
                  <a:lnTo>
                    <a:pt x="18550" y="4798"/>
                  </a:lnTo>
                  <a:lnTo>
                    <a:pt x="21600" y="3348"/>
                  </a:lnTo>
                  <a:lnTo>
                    <a:pt x="19326" y="0"/>
                  </a:lnTo>
                  <a:close/>
                  <a:moveTo>
                    <a:pt x="15925" y="2086"/>
                  </a:moveTo>
                  <a:lnTo>
                    <a:pt x="2336" y="8535"/>
                  </a:lnTo>
                  <a:lnTo>
                    <a:pt x="2887" y="9345"/>
                  </a:lnTo>
                  <a:lnTo>
                    <a:pt x="1596" y="9345"/>
                  </a:lnTo>
                  <a:lnTo>
                    <a:pt x="1001" y="8453"/>
                  </a:lnTo>
                  <a:lnTo>
                    <a:pt x="0" y="8929"/>
                  </a:lnTo>
                  <a:lnTo>
                    <a:pt x="978" y="10383"/>
                  </a:lnTo>
                  <a:lnTo>
                    <a:pt x="3593" y="10383"/>
                  </a:lnTo>
                  <a:lnTo>
                    <a:pt x="4111" y="11144"/>
                  </a:lnTo>
                  <a:lnTo>
                    <a:pt x="9812" y="8436"/>
                  </a:lnTo>
                  <a:lnTo>
                    <a:pt x="9812" y="10059"/>
                  </a:lnTo>
                  <a:lnTo>
                    <a:pt x="13335" y="10059"/>
                  </a:lnTo>
                  <a:lnTo>
                    <a:pt x="13335" y="6762"/>
                  </a:lnTo>
                  <a:lnTo>
                    <a:pt x="17700" y="4696"/>
                  </a:lnTo>
                  <a:lnTo>
                    <a:pt x="15925" y="2086"/>
                  </a:lnTo>
                  <a:close/>
                  <a:moveTo>
                    <a:pt x="7753" y="10636"/>
                  </a:moveTo>
                  <a:lnTo>
                    <a:pt x="7753" y="11932"/>
                  </a:lnTo>
                  <a:lnTo>
                    <a:pt x="8695" y="11932"/>
                  </a:lnTo>
                  <a:lnTo>
                    <a:pt x="3938" y="21600"/>
                  </a:lnTo>
                  <a:lnTo>
                    <a:pt x="4852" y="21600"/>
                  </a:lnTo>
                  <a:lnTo>
                    <a:pt x="10589" y="11932"/>
                  </a:lnTo>
                  <a:lnTo>
                    <a:pt x="10591" y="11932"/>
                  </a:lnTo>
                  <a:lnTo>
                    <a:pt x="10997" y="21600"/>
                  </a:lnTo>
                  <a:lnTo>
                    <a:pt x="11911" y="21600"/>
                  </a:lnTo>
                  <a:lnTo>
                    <a:pt x="12483" y="11983"/>
                  </a:lnTo>
                  <a:lnTo>
                    <a:pt x="18189" y="21600"/>
                  </a:lnTo>
                  <a:lnTo>
                    <a:pt x="19105" y="21600"/>
                  </a:lnTo>
                  <a:lnTo>
                    <a:pt x="14348" y="11932"/>
                  </a:lnTo>
                  <a:lnTo>
                    <a:pt x="15183" y="11932"/>
                  </a:lnTo>
                  <a:lnTo>
                    <a:pt x="15183" y="10636"/>
                  </a:lnTo>
                  <a:lnTo>
                    <a:pt x="7753" y="10636"/>
                  </a:lnTo>
                  <a:close/>
                </a:path>
              </a:pathLst>
            </a:custGeom>
            <a:solidFill>
              <a:srgbClr val="FFFFFF"/>
            </a:solidFill>
            <a:ln w="508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4"/>
            <p:cNvSpPr txBox="1"/>
            <p:nvPr/>
          </p:nvSpPr>
          <p:spPr>
            <a:xfrm>
              <a:off x="452784" y="8461053"/>
              <a:ext cx="7713168" cy="9602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rmAutofit fontScale="92500" lnSpcReduction="10000"/>
            </a:bodyPr>
            <a:lstStyle/>
            <a:p>
              <a:pPr marL="0" lvl="1" algn="ctr" defTabSz="457200">
                <a:lnSpc>
                  <a:spcPct val="110000"/>
                </a:lnSpc>
                <a:buClr>
                  <a:srgbClr val="00386A"/>
                </a:buClr>
                <a:buSzPts val="3000"/>
              </a:pPr>
              <a:r>
                <a:rPr lang="en-US" sz="1500" kern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Data leads the way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marL="0" lvl="1" algn="ctr" defTabSz="457200">
                <a:lnSpc>
                  <a:spcPct val="110000"/>
                </a:lnSpc>
                <a:spcBef>
                  <a:spcPts val="200"/>
                </a:spcBef>
                <a:buClr>
                  <a:srgbClr val="00386A"/>
                </a:buClr>
                <a:buSzPts val="3000"/>
              </a:pPr>
              <a:r>
                <a:rPr lang="en-US" sz="1500" kern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Explore </a:t>
              </a:r>
              <a:r>
                <a:rPr lang="en-US" sz="1500" i="1" kern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all</a:t>
              </a:r>
              <a:r>
                <a:rPr lang="en-US" sz="1500" kern="0">
                  <a:solidFill>
                    <a:srgbClr val="00386A"/>
                  </a:solidFill>
                  <a:latin typeface="Arial"/>
                  <a:ea typeface="Arial"/>
                  <a:cs typeface="Arial"/>
                  <a:sym typeface="Arial"/>
                </a:rPr>
                <a:t> data, identify correlations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" name="Google Shape;282;p14">
            <a:extLst>
              <a:ext uri="{FF2B5EF4-FFF2-40B4-BE49-F238E27FC236}">
                <a16:creationId xmlns:a16="http://schemas.microsoft.com/office/drawing/2014/main" id="{204198EA-453F-A203-251C-662764E65918}"/>
              </a:ext>
            </a:extLst>
          </p:cNvPr>
          <p:cNvSpPr txBox="1">
            <a:spLocks/>
          </p:cNvSpPr>
          <p:nvPr/>
        </p:nvSpPr>
        <p:spPr>
          <a:xfrm>
            <a:off x="7007496" y="1812168"/>
            <a:ext cx="4713421" cy="388370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9pPr>
          </a:lstStyle>
          <a:p>
            <a:pPr marL="457200" indent="-457200"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latin typeface="+mn-lt"/>
                <a:cs typeface="Arial"/>
              </a:rPr>
              <a:t>The shift from traditional data analysis to AI and ML is like moving </a:t>
            </a:r>
            <a:r>
              <a:rPr lang="en-US" sz="2400" b="1" kern="0" dirty="0">
                <a:solidFill>
                  <a:srgbClr val="004785"/>
                </a:solidFill>
                <a:latin typeface="+mn-lt"/>
                <a:cs typeface="Arial"/>
              </a:rPr>
              <a:t>from manual labor to automated machinery</a:t>
            </a:r>
            <a:r>
              <a:rPr lang="en-US" sz="2400" kern="0" dirty="0">
                <a:solidFill>
                  <a:srgbClr val="004785"/>
                </a:solidFill>
                <a:latin typeface="+mn-lt"/>
                <a:cs typeface="Arial"/>
              </a:rPr>
              <a:t>. </a:t>
            </a:r>
          </a:p>
          <a:p>
            <a:pPr marL="457200" indent="-457200"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4785"/>
              </a:solidFill>
              <a:latin typeface="+mn-lt"/>
              <a:cs typeface="Arial"/>
            </a:endParaRPr>
          </a:p>
          <a:p>
            <a:pPr marL="457200" indent="-457200"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latin typeface="+mn-lt"/>
                <a:cs typeface="Arial"/>
              </a:rPr>
              <a:t>Machine speed and scale amplify human expertise and experience.</a:t>
            </a:r>
          </a:p>
          <a:p>
            <a:pPr marL="457200" indent="-457200"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4785"/>
              </a:solidFill>
              <a:latin typeface="+mn-lt"/>
              <a:cs typeface="Arial"/>
            </a:endParaRPr>
          </a:p>
          <a:p>
            <a:pPr marL="457200" indent="-457200"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b="1" kern="0" dirty="0">
                <a:solidFill>
                  <a:srgbClr val="004785"/>
                </a:solidFill>
                <a:latin typeface="+mn-lt"/>
                <a:cs typeface="Arial"/>
              </a:rPr>
              <a:t>Predictive analytics</a:t>
            </a:r>
            <a:r>
              <a:rPr lang="en-US" sz="2400" kern="0" dirty="0">
                <a:solidFill>
                  <a:srgbClr val="004785"/>
                </a:solidFill>
                <a:latin typeface="+mn-lt"/>
                <a:cs typeface="Arial"/>
              </a:rPr>
              <a:t>: Data to make predictions.</a:t>
            </a:r>
          </a:p>
        </p:txBody>
      </p:sp>
      <p:sp>
        <p:nvSpPr>
          <p:cNvPr id="3" name="Google Shape;283;p14">
            <a:extLst>
              <a:ext uri="{FF2B5EF4-FFF2-40B4-BE49-F238E27FC236}">
                <a16:creationId xmlns:a16="http://schemas.microsoft.com/office/drawing/2014/main" id="{41842CC6-0263-95DB-2C20-AD9C3395D61B}"/>
              </a:ext>
            </a:extLst>
          </p:cNvPr>
          <p:cNvSpPr/>
          <p:nvPr/>
        </p:nvSpPr>
        <p:spPr>
          <a:xfrm>
            <a:off x="5808688" y="3028520"/>
            <a:ext cx="730096" cy="272455"/>
          </a:xfrm>
          <a:prstGeom prst="rightArrow">
            <a:avLst>
              <a:gd name="adj1" fmla="val 54688"/>
              <a:gd name="adj2" fmla="val 56874"/>
            </a:avLst>
          </a:prstGeom>
          <a:solidFill>
            <a:srgbClr val="00386A"/>
          </a:solid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47A409-453E-57A1-9F32-E0321FD0F298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  <p:extLst>
      <p:ext uri="{BB962C8B-B14F-4D97-AF65-F5344CB8AC3E}">
        <p14:creationId xmlns:p14="http://schemas.microsoft.com/office/powerpoint/2010/main" val="3763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"/>
          <p:cNvSpPr/>
          <p:nvPr/>
        </p:nvSpPr>
        <p:spPr>
          <a:xfrm>
            <a:off x="2933022" y="5004395"/>
            <a:ext cx="2545011" cy="630087"/>
          </a:xfrm>
          <a:custGeom>
            <a:avLst/>
            <a:gdLst/>
            <a:ahLst/>
            <a:cxnLst/>
            <a:rect l="l" t="t" r="r" b="b"/>
            <a:pathLst>
              <a:path w="21600" h="16272" extrusionOk="0">
                <a:moveTo>
                  <a:pt x="21600" y="0"/>
                </a:moveTo>
                <a:cubicBezTo>
                  <a:pt x="14202" y="20249"/>
                  <a:pt x="7002" y="21600"/>
                  <a:pt x="0" y="4054"/>
                </a:cubicBezTo>
              </a:path>
            </a:pathLst>
          </a:custGeom>
          <a:noFill/>
          <a:ln w="10160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22850" rIns="45713" bIns="22850" anchor="t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1"/>
          <p:cNvSpPr/>
          <p:nvPr/>
        </p:nvSpPr>
        <p:spPr>
          <a:xfrm>
            <a:off x="6352646" y="1090190"/>
            <a:ext cx="2358877" cy="694226"/>
          </a:xfrm>
          <a:custGeom>
            <a:avLst/>
            <a:gdLst/>
            <a:ahLst/>
            <a:cxnLst/>
            <a:rect l="l" t="t" r="r" b="b"/>
            <a:pathLst>
              <a:path w="21600" h="16440" extrusionOk="0">
                <a:moveTo>
                  <a:pt x="0" y="9451"/>
                </a:moveTo>
                <a:cubicBezTo>
                  <a:pt x="8608" y="-5160"/>
                  <a:pt x="15808" y="-2830"/>
                  <a:pt x="21600" y="16440"/>
                </a:cubicBezTo>
              </a:path>
            </a:pathLst>
          </a:custGeom>
          <a:noFill/>
          <a:ln w="10160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22850" rIns="45713" bIns="22850" anchor="t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spcBef>
                <a:spcPct val="0"/>
              </a:spcBef>
              <a:buSzPts val="5600"/>
            </a:pPr>
            <a:r>
              <a:rPr lang="en-US" sz="2800" dirty="0"/>
              <a:t>Example: Data in Healthcare</a:t>
            </a:r>
            <a:endParaRPr sz="2800" dirty="0"/>
          </a:p>
        </p:txBody>
      </p:sp>
      <p:sp>
        <p:nvSpPr>
          <p:cNvPr id="238" name="Google Shape;238;p11"/>
          <p:cNvSpPr txBox="1">
            <a:spLocks noGrp="1"/>
          </p:cNvSpPr>
          <p:nvPr>
            <p:ph type="body" idx="1"/>
          </p:nvPr>
        </p:nvSpPr>
        <p:spPr>
          <a:xfrm>
            <a:off x="1588861" y="2311625"/>
            <a:ext cx="1936754" cy="105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218975" lvl="1" indent="-218975">
              <a:lnSpc>
                <a:spcPct val="110000"/>
              </a:lnSpc>
              <a:spcBef>
                <a:spcPts val="0"/>
              </a:spcBef>
              <a:buSzPts val="3353"/>
              <a:buFont typeface="Arial"/>
              <a:buChar char="•"/>
            </a:pPr>
            <a:r>
              <a:rPr lang="en-US" sz="1677" dirty="0"/>
              <a:t>Data about heart rate, sleep quality, exercise and more</a:t>
            </a:r>
            <a:endParaRPr dirty="0"/>
          </a:p>
        </p:txBody>
      </p:sp>
      <p:sp>
        <p:nvSpPr>
          <p:cNvPr id="239" name="Google Shape;239;p11"/>
          <p:cNvSpPr/>
          <p:nvPr/>
        </p:nvSpPr>
        <p:spPr>
          <a:xfrm>
            <a:off x="4822375" y="2753430"/>
            <a:ext cx="2283275" cy="1803401"/>
          </a:xfrm>
          <a:prstGeom prst="roundRect">
            <a:avLst>
              <a:gd name="adj" fmla="val 8601"/>
            </a:avLst>
          </a:prstGeom>
          <a:noFill/>
          <a:ln w="50800" cap="flat" cmpd="sng">
            <a:solidFill>
              <a:srgbClr val="4090C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11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39780" y="1389931"/>
            <a:ext cx="2055145" cy="180483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1"/>
          <p:cNvSpPr/>
          <p:nvPr/>
        </p:nvSpPr>
        <p:spPr>
          <a:xfrm>
            <a:off x="1444175" y="2118249"/>
            <a:ext cx="2286001" cy="1803401"/>
          </a:xfrm>
          <a:prstGeom prst="roundRect">
            <a:avLst>
              <a:gd name="adj" fmla="val 8601"/>
            </a:avLst>
          </a:prstGeom>
          <a:noFill/>
          <a:ln w="50800" cap="flat" cmpd="sng">
            <a:solidFill>
              <a:srgbClr val="00386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1"/>
          <p:cNvSpPr/>
          <p:nvPr/>
        </p:nvSpPr>
        <p:spPr>
          <a:xfrm>
            <a:off x="8200575" y="2118249"/>
            <a:ext cx="2283276" cy="1803401"/>
          </a:xfrm>
          <a:prstGeom prst="roundRect">
            <a:avLst>
              <a:gd name="adj" fmla="val 8601"/>
            </a:avLst>
          </a:prstGeom>
          <a:noFill/>
          <a:ln w="50800" cap="flat" cmpd="sng">
            <a:solidFill>
              <a:srgbClr val="C5093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3" name="Google Shape;243;p11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78425" y="3350046"/>
            <a:ext cx="2057401" cy="1806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1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39925" y="3457401"/>
            <a:ext cx="2057400" cy="1795311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1"/>
          <p:cNvSpPr txBox="1"/>
          <p:nvPr/>
        </p:nvSpPr>
        <p:spPr>
          <a:xfrm>
            <a:off x="4986111" y="3346778"/>
            <a:ext cx="1936754" cy="1051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218975" lvl="1" indent="-218975" defTabSz="457200">
              <a:lnSpc>
                <a:spcPct val="110000"/>
              </a:lnSpc>
              <a:buClr>
                <a:srgbClr val="004785"/>
              </a:buClr>
              <a:buSzPts val="3353"/>
              <a:buFont typeface="Arial"/>
              <a:buChar char="•"/>
            </a:pPr>
            <a:r>
              <a:rPr lang="en-US" sz="1677" kern="0" dirty="0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rPr>
              <a:t>Gathered continuously and available in real time</a:t>
            </a:r>
            <a:endParaRPr sz="7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6" name="Google Shape;246;p11"/>
          <p:cNvSpPr txBox="1"/>
          <p:nvPr/>
        </p:nvSpPr>
        <p:spPr>
          <a:xfrm>
            <a:off x="8364311" y="2311625"/>
            <a:ext cx="1936754" cy="105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280737" lvl="1" indent="-280737" defTabSz="457200">
              <a:lnSpc>
                <a:spcPct val="110000"/>
              </a:lnSpc>
              <a:buClr>
                <a:srgbClr val="004785"/>
              </a:buClr>
              <a:buSzPts val="3500"/>
              <a:buFont typeface="Arial"/>
              <a:buChar char="•"/>
            </a:pPr>
            <a:r>
              <a:rPr lang="en-US" sz="1750" kern="0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rPr>
              <a:t>Improves tracking of health patterns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7" name="Google Shape;247;p11"/>
          <p:cNvSpPr txBox="1"/>
          <p:nvPr/>
        </p:nvSpPr>
        <p:spPr>
          <a:xfrm>
            <a:off x="1445196" y="1790528"/>
            <a:ext cx="2005459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defTabSz="457200">
              <a:lnSpc>
                <a:spcPct val="110000"/>
              </a:lnSpc>
              <a:buClr>
                <a:srgbClr val="00386A"/>
              </a:buClr>
              <a:buSzPts val="3800"/>
            </a:pPr>
            <a:r>
              <a:rPr lang="en-US" sz="1900" b="1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Big Data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8" name="Google Shape;248;p11"/>
          <p:cNvSpPr txBox="1"/>
          <p:nvPr/>
        </p:nvSpPr>
        <p:spPr>
          <a:xfrm>
            <a:off x="4787132" y="4641679"/>
            <a:ext cx="2372812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defTabSz="457200">
              <a:lnSpc>
                <a:spcPct val="110000"/>
              </a:lnSpc>
              <a:buClr>
                <a:srgbClr val="026CB5"/>
              </a:buClr>
              <a:buSzPts val="3800"/>
            </a:pPr>
            <a:r>
              <a:rPr lang="en-US" sz="1900" b="1" kern="0">
                <a:solidFill>
                  <a:srgbClr val="026CB5"/>
                </a:solidFill>
                <a:latin typeface="Arial"/>
                <a:ea typeface="Arial"/>
                <a:cs typeface="Arial"/>
                <a:sym typeface="Arial"/>
              </a:rPr>
              <a:t>Availability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9" name="Google Shape;249;p11"/>
          <p:cNvSpPr txBox="1"/>
          <p:nvPr/>
        </p:nvSpPr>
        <p:spPr>
          <a:xfrm>
            <a:off x="8165332" y="1809961"/>
            <a:ext cx="2372812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defTabSz="457200">
              <a:lnSpc>
                <a:spcPct val="110000"/>
              </a:lnSpc>
              <a:buClr>
                <a:srgbClr val="C5093B"/>
              </a:buClr>
              <a:buSzPts val="3800"/>
            </a:pPr>
            <a:r>
              <a:rPr lang="en-US" sz="1900" b="1" kern="0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F67ECB-2093-B332-31AD-3E90F786A738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2"/>
          <p:cNvSpPr/>
          <p:nvPr/>
        </p:nvSpPr>
        <p:spPr>
          <a:xfrm>
            <a:off x="2933022" y="5004395"/>
            <a:ext cx="2545011" cy="630087"/>
          </a:xfrm>
          <a:custGeom>
            <a:avLst/>
            <a:gdLst/>
            <a:ahLst/>
            <a:cxnLst/>
            <a:rect l="l" t="t" r="r" b="b"/>
            <a:pathLst>
              <a:path w="21600" h="16272" extrusionOk="0">
                <a:moveTo>
                  <a:pt x="21600" y="0"/>
                </a:moveTo>
                <a:cubicBezTo>
                  <a:pt x="14202" y="20249"/>
                  <a:pt x="7002" y="21600"/>
                  <a:pt x="0" y="4054"/>
                </a:cubicBezTo>
              </a:path>
            </a:pathLst>
          </a:custGeom>
          <a:noFill/>
          <a:ln w="10160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22850" rIns="45713" bIns="22850" anchor="t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2"/>
          <p:cNvSpPr/>
          <p:nvPr/>
        </p:nvSpPr>
        <p:spPr>
          <a:xfrm>
            <a:off x="6352646" y="1090190"/>
            <a:ext cx="2358877" cy="694226"/>
          </a:xfrm>
          <a:custGeom>
            <a:avLst/>
            <a:gdLst/>
            <a:ahLst/>
            <a:cxnLst/>
            <a:rect l="l" t="t" r="r" b="b"/>
            <a:pathLst>
              <a:path w="21600" h="16440" extrusionOk="0">
                <a:moveTo>
                  <a:pt x="0" y="9451"/>
                </a:moveTo>
                <a:cubicBezTo>
                  <a:pt x="8608" y="-5160"/>
                  <a:pt x="15808" y="-2830"/>
                  <a:pt x="21600" y="16440"/>
                </a:cubicBezTo>
              </a:path>
            </a:pathLst>
          </a:custGeom>
          <a:noFill/>
          <a:ln w="10160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22850" rIns="45713" bIns="22850" anchor="t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spcBef>
                <a:spcPct val="0"/>
              </a:spcBef>
              <a:buSzPts val="5600"/>
            </a:pPr>
            <a:r>
              <a:rPr lang="en-US" sz="2800" dirty="0"/>
              <a:t>Example: Data in Transportation</a:t>
            </a:r>
            <a:endParaRPr sz="2800" dirty="0"/>
          </a:p>
        </p:txBody>
      </p:sp>
      <p:sp>
        <p:nvSpPr>
          <p:cNvPr id="258" name="Google Shape;258;p12"/>
          <p:cNvSpPr txBox="1">
            <a:spLocks noGrp="1"/>
          </p:cNvSpPr>
          <p:nvPr>
            <p:ph type="body" idx="1"/>
          </p:nvPr>
        </p:nvSpPr>
        <p:spPr>
          <a:xfrm>
            <a:off x="1588861" y="2311625"/>
            <a:ext cx="1996629" cy="1104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230204" lvl="1" indent="-230204">
              <a:lnSpc>
                <a:spcPct val="110000"/>
              </a:lnSpc>
              <a:spcBef>
                <a:spcPts val="0"/>
              </a:spcBef>
              <a:buSzPts val="3525"/>
              <a:buFont typeface="Arial"/>
              <a:buChar char="•"/>
            </a:pPr>
            <a:r>
              <a:rPr lang="en-US" sz="1763"/>
              <a:t>Data about traffic, road closures, accidents, etc.</a:t>
            </a:r>
            <a:endParaRPr/>
          </a:p>
        </p:txBody>
      </p:sp>
      <p:sp>
        <p:nvSpPr>
          <p:cNvPr id="259" name="Google Shape;259;p12"/>
          <p:cNvSpPr/>
          <p:nvPr/>
        </p:nvSpPr>
        <p:spPr>
          <a:xfrm>
            <a:off x="4822375" y="2753430"/>
            <a:ext cx="2283275" cy="1803401"/>
          </a:xfrm>
          <a:prstGeom prst="roundRect">
            <a:avLst>
              <a:gd name="adj" fmla="val 8601"/>
            </a:avLst>
          </a:prstGeom>
          <a:noFill/>
          <a:ln w="50800" cap="flat" cmpd="sng">
            <a:solidFill>
              <a:srgbClr val="4090C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1444175" y="2118249"/>
            <a:ext cx="2286001" cy="1803401"/>
          </a:xfrm>
          <a:prstGeom prst="roundRect">
            <a:avLst>
              <a:gd name="adj" fmla="val 8601"/>
            </a:avLst>
          </a:prstGeom>
          <a:noFill/>
          <a:ln w="50800" cap="flat" cmpd="sng">
            <a:solidFill>
              <a:srgbClr val="00386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8200575" y="2118249"/>
            <a:ext cx="2283276" cy="1803401"/>
          </a:xfrm>
          <a:prstGeom prst="roundRect">
            <a:avLst>
              <a:gd name="adj" fmla="val 8601"/>
            </a:avLst>
          </a:prstGeom>
          <a:noFill/>
          <a:ln w="50800" cap="flat" cmpd="sng">
            <a:solidFill>
              <a:srgbClr val="C5093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defTabSz="457200">
              <a:buClr>
                <a:srgbClr val="2D2C41"/>
              </a:buClr>
              <a:buSzPts val="3600"/>
            </a:pPr>
            <a:endParaRPr kern="0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4986111" y="3346778"/>
            <a:ext cx="1936754" cy="1051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280737" lvl="1" indent="-280737" defTabSz="457200">
              <a:lnSpc>
                <a:spcPct val="110000"/>
              </a:lnSpc>
              <a:buClr>
                <a:srgbClr val="004785"/>
              </a:buClr>
              <a:buSzPts val="3400"/>
              <a:buFont typeface="Arial"/>
              <a:buChar char="•"/>
            </a:pPr>
            <a:r>
              <a:rPr lang="en-US" sz="1700" kern="0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rPr>
              <a:t>Available in a visual format in real time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63" name="Google Shape;263;p12"/>
          <p:cNvSpPr txBox="1"/>
          <p:nvPr/>
        </p:nvSpPr>
        <p:spPr>
          <a:xfrm>
            <a:off x="8364311" y="2311625"/>
            <a:ext cx="1936754" cy="105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280737" lvl="1" indent="-280737" defTabSz="457200">
              <a:lnSpc>
                <a:spcPct val="110000"/>
              </a:lnSpc>
              <a:buClr>
                <a:srgbClr val="004785"/>
              </a:buClr>
              <a:buSzPts val="3500"/>
              <a:buFont typeface="Arial"/>
              <a:buChar char="•"/>
            </a:pPr>
            <a:r>
              <a:rPr lang="en-US" sz="1750" kern="0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rPr>
              <a:t>Allows for better route planning and scheduling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12"/>
          <p:cNvSpPr txBox="1"/>
          <p:nvPr/>
        </p:nvSpPr>
        <p:spPr>
          <a:xfrm>
            <a:off x="1445196" y="1790528"/>
            <a:ext cx="2005459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defTabSz="457200">
              <a:lnSpc>
                <a:spcPct val="110000"/>
              </a:lnSpc>
              <a:buClr>
                <a:srgbClr val="00386A"/>
              </a:buClr>
              <a:buSzPts val="3800"/>
            </a:pPr>
            <a:r>
              <a:rPr lang="en-US" sz="1900" b="1" kern="0">
                <a:solidFill>
                  <a:srgbClr val="00386A"/>
                </a:solidFill>
                <a:latin typeface="Arial"/>
                <a:ea typeface="Arial"/>
                <a:cs typeface="Arial"/>
                <a:sym typeface="Arial"/>
              </a:rPr>
              <a:t>Big Data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65" name="Google Shape;265;p12"/>
          <p:cNvSpPr txBox="1"/>
          <p:nvPr/>
        </p:nvSpPr>
        <p:spPr>
          <a:xfrm>
            <a:off x="4787132" y="4641679"/>
            <a:ext cx="2372812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defTabSz="457200">
              <a:lnSpc>
                <a:spcPct val="110000"/>
              </a:lnSpc>
              <a:buClr>
                <a:srgbClr val="026CB5"/>
              </a:buClr>
              <a:buSzPts val="3800"/>
            </a:pPr>
            <a:r>
              <a:rPr lang="en-US" sz="1900" b="1" kern="0">
                <a:solidFill>
                  <a:srgbClr val="026CB5"/>
                </a:solidFill>
                <a:latin typeface="Arial"/>
                <a:ea typeface="Arial"/>
                <a:cs typeface="Arial"/>
                <a:sym typeface="Arial"/>
              </a:rPr>
              <a:t>Availability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66" name="Google Shape;266;p12"/>
          <p:cNvSpPr txBox="1"/>
          <p:nvPr/>
        </p:nvSpPr>
        <p:spPr>
          <a:xfrm>
            <a:off x="8165332" y="1809961"/>
            <a:ext cx="2372812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defTabSz="457200">
              <a:lnSpc>
                <a:spcPct val="110000"/>
              </a:lnSpc>
              <a:buClr>
                <a:srgbClr val="C5093B"/>
              </a:buClr>
              <a:buSzPts val="3800"/>
            </a:pPr>
            <a:r>
              <a:rPr lang="en-US" sz="1900" b="1" kern="0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 sz="7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67" name="Google Shape;267;p1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9925" y="3467754"/>
            <a:ext cx="2057400" cy="17746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2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38652" y="1388940"/>
            <a:ext cx="2057401" cy="1806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12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78425" y="3343452"/>
            <a:ext cx="2057401" cy="182000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B4D3A7-4139-494A-12FB-42658A58D90A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D84E1-589F-29B7-2D03-D6A4FA68E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799543"/>
            <a:ext cx="10515600" cy="77321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39696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62E99-6D42-89AF-AB2C-2690A5058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AI?</a:t>
            </a:r>
          </a:p>
        </p:txBody>
      </p:sp>
      <p:pic>
        <p:nvPicPr>
          <p:cNvPr id="2064" name="Picture 16" descr="Premium AI Image | Using a white blank board an adorable robot or  artificial intelligence">
            <a:extLst>
              <a:ext uri="{FF2B5EF4-FFF2-40B4-BE49-F238E27FC236}">
                <a16:creationId xmlns:a16="http://schemas.microsoft.com/office/drawing/2014/main" id="{65C03011-5F05-3973-86EA-1B22DF945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974" y="2158640"/>
            <a:ext cx="4539458" cy="3048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I Robot, Future Robot, Human Robot, Female, AI, Artificial Intelligence,  Humanoid, Cyber, Innovation, Modern robot Stock Illustration | Adobe Stock">
            <a:extLst>
              <a:ext uri="{FF2B5EF4-FFF2-40B4-BE49-F238E27FC236}">
                <a16:creationId xmlns:a16="http://schemas.microsoft.com/office/drawing/2014/main" id="{3BDB2685-FC8D-1DA2-BE0F-83C6055AE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370" y="845257"/>
            <a:ext cx="3828068" cy="3828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F8D9CF5-2842-7968-183C-E1D0085EAA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6376" y="2824162"/>
            <a:ext cx="443865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892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AI and Business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096500" cy="5397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/>
              <a:t>AI in simple words</a:t>
            </a:r>
            <a:endParaRPr sz="2800" dirty="0"/>
          </a:p>
        </p:txBody>
      </p:sp>
      <p:sp>
        <p:nvSpPr>
          <p:cNvPr id="200" name="Artificial intelligence (AI) is about getting computers to do things that require human intelligence…"/>
          <p:cNvSpPr txBox="1">
            <a:spLocks noGrp="1"/>
          </p:cNvSpPr>
          <p:nvPr>
            <p:ph type="body" idx="1"/>
          </p:nvPr>
        </p:nvSpPr>
        <p:spPr>
          <a:xfrm>
            <a:off x="838200" y="904875"/>
            <a:ext cx="10515600" cy="565784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1500"/>
              </a:spcBef>
              <a:buSzPct val="100000"/>
              <a:buNone/>
            </a:pPr>
            <a:endParaRPr lang="en-US" dirty="0"/>
          </a:p>
          <a:p>
            <a:pPr marL="0" indent="0">
              <a:lnSpc>
                <a:spcPct val="110000"/>
              </a:lnSpc>
              <a:spcBef>
                <a:spcPts val="1500"/>
              </a:spcBef>
              <a:buSzPct val="100000"/>
              <a:buNone/>
            </a:pPr>
            <a:endParaRPr lang="en-US" dirty="0"/>
          </a:p>
          <a:p>
            <a:pPr>
              <a:lnSpc>
                <a:spcPct val="110000"/>
              </a:lnSpc>
              <a:spcBef>
                <a:spcPts val="15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r>
              <a:rPr sz="2400" b="1" kern="0" dirty="0">
                <a:solidFill>
                  <a:srgbClr val="004785"/>
                </a:solidFill>
                <a:ea typeface="Arial"/>
                <a:cs typeface="Arial"/>
              </a:rPr>
              <a:t>Artificial intelligence (AI) </a:t>
            </a:r>
            <a:r>
              <a:rPr sz="2400" kern="0" dirty="0">
                <a:solidFill>
                  <a:srgbClr val="004785"/>
                </a:solidFill>
                <a:ea typeface="Arial"/>
                <a:cs typeface="Arial"/>
              </a:rPr>
              <a:t>is </a:t>
            </a: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the field of computer science focused on creating systems, that </a:t>
            </a:r>
            <a:r>
              <a:rPr lang="en-US" sz="2400" b="1" kern="0" dirty="0">
                <a:solidFill>
                  <a:srgbClr val="004785"/>
                </a:solidFill>
                <a:ea typeface="Arial"/>
                <a:cs typeface="Arial"/>
              </a:rPr>
              <a:t>think and act like humans</a:t>
            </a:r>
          </a:p>
          <a:p>
            <a:pPr>
              <a:lnSpc>
                <a:spcPct val="110000"/>
              </a:lnSpc>
              <a:spcBef>
                <a:spcPts val="1500"/>
              </a:spcBef>
              <a:buClr>
                <a:srgbClr val="002060"/>
              </a:buClr>
              <a:buSzPct val="100000"/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4785"/>
              </a:solidFill>
              <a:ea typeface="Arial"/>
              <a:cs typeface="Arial"/>
            </a:endParaRPr>
          </a:p>
          <a:p>
            <a:pPr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Understanding human language</a:t>
            </a:r>
            <a:r>
              <a:rPr lang="en-US" sz="2400" b="1" kern="0" dirty="0">
                <a:solidFill>
                  <a:srgbClr val="004785"/>
                </a:solidFill>
                <a:ea typeface="Arial"/>
                <a:cs typeface="Arial"/>
              </a:rPr>
              <a:t>, </a:t>
            </a: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decision making,</a:t>
            </a:r>
            <a:r>
              <a:rPr lang="en-US" sz="2400" b="1" kern="0" dirty="0">
                <a:solidFill>
                  <a:srgbClr val="004785"/>
                </a:solidFill>
                <a:ea typeface="Arial"/>
                <a:cs typeface="Arial"/>
              </a:rPr>
              <a:t> self-learning </a:t>
            </a: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and navigation in physical world are all tasks that can be done by AI.</a:t>
            </a:r>
          </a:p>
          <a:p>
            <a:pPr marL="0" indent="0">
              <a:buClr>
                <a:srgbClr val="002060"/>
              </a:buClr>
              <a:buNone/>
            </a:pPr>
            <a:endParaRPr lang="en-US" sz="2400" kern="0" dirty="0">
              <a:solidFill>
                <a:srgbClr val="004785"/>
              </a:solidFill>
              <a:ea typeface="Arial"/>
              <a:cs typeface="Arial"/>
            </a:endParaRPr>
          </a:p>
          <a:p>
            <a:pPr marL="0" indent="0">
              <a:buClr>
                <a:srgbClr val="002060"/>
              </a:buClr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05060-8F17-9E73-68C6-72E06359C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59565" cy="756665"/>
          </a:xfrm>
        </p:spPr>
        <p:txBody>
          <a:bodyPr>
            <a:normAutofit/>
          </a:bodyPr>
          <a:lstStyle/>
          <a:p>
            <a:r>
              <a:rPr lang="en-US" sz="2800" dirty="0"/>
              <a:t>Rise of 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CC76F-33E2-8CE7-9FDD-A99F93F71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3932" y="1253331"/>
            <a:ext cx="3366155" cy="4351338"/>
          </a:xfrm>
        </p:spPr>
        <p:txBody>
          <a:bodyPr>
            <a:normAutofit fontScale="850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Relatively new industry (2010’s onwards)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kern="0" dirty="0">
              <a:solidFill>
                <a:srgbClr val="004785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AI is seen to surpass influence of the Internet.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kern="0" dirty="0">
              <a:solidFill>
                <a:srgbClr val="004785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More Data than ever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kern="0" dirty="0">
              <a:solidFill>
                <a:srgbClr val="004785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Growth of computational powers.</a:t>
            </a:r>
          </a:p>
          <a:p>
            <a:endParaRPr lang="en-US" dirty="0"/>
          </a:p>
          <a:p>
            <a:pPr>
              <a:buClr>
                <a:srgbClr val="002060"/>
              </a:buClr>
              <a:buFont typeface="Wingdings" panose="05000000000000000000" pitchFamily="2" charset="2"/>
              <a:buChar char="§"/>
            </a:pPr>
            <a:endParaRPr lang="en-US" sz="2800" kern="0" dirty="0">
              <a:solidFill>
                <a:srgbClr val="004785"/>
              </a:solidFill>
              <a:ea typeface="Arial"/>
              <a:cs typeface="Arial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2CC4EA-8C5A-0935-ED64-F41A80DF0FB7}"/>
              </a:ext>
            </a:extLst>
          </p:cNvPr>
          <p:cNvSpPr txBox="1"/>
          <p:nvPr/>
        </p:nvSpPr>
        <p:spPr>
          <a:xfrm>
            <a:off x="172039" y="6439613"/>
            <a:ext cx="609442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*https://www.forbes.com/advisor/in/business/ai-statistics/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B5C346-D115-1051-5C3D-8BC50ADD0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5024" y="1253331"/>
            <a:ext cx="784860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211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903D-9B9A-7C29-2003-93E1C7ACB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408736" cy="766091"/>
          </a:xfrm>
        </p:spPr>
        <p:txBody>
          <a:bodyPr/>
          <a:lstStyle/>
          <a:p>
            <a:r>
              <a:rPr lang="en-US" sz="2800" dirty="0"/>
              <a:t>AI is about…</a:t>
            </a:r>
            <a:r>
              <a:rPr lang="en-US" dirty="0"/>
              <a:t>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C54B0-EA6C-BD39-BB4E-5CA730977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8256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600" b="1" kern="0" dirty="0">
                <a:solidFill>
                  <a:srgbClr val="004785"/>
                </a:solidFill>
                <a:cs typeface="Arial"/>
              </a:rPr>
              <a:t>Predictions: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 AI uses historical data to forecast future outcomes, enhancing decision-making.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600" kern="0" dirty="0">
              <a:solidFill>
                <a:srgbClr val="004785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b="1" kern="0" dirty="0">
                <a:solidFill>
                  <a:srgbClr val="004785"/>
                </a:solidFill>
                <a:cs typeface="Arial"/>
              </a:rPr>
              <a:t>Automation: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 AI streamlines repetitive tasks, increasing efficiency and consistency.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600" kern="0" dirty="0">
              <a:solidFill>
                <a:srgbClr val="004785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b="1" kern="0" dirty="0">
                <a:solidFill>
                  <a:srgbClr val="004785"/>
                </a:solidFill>
                <a:cs typeface="Arial"/>
              </a:rPr>
              <a:t>Optimization: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 AI analyzes complex scenarios to find the best solutions, improving performance and reducing costs.</a:t>
            </a:r>
          </a:p>
        </p:txBody>
      </p:sp>
    </p:spTree>
    <p:extLst>
      <p:ext uri="{BB962C8B-B14F-4D97-AF65-F5344CB8AC3E}">
        <p14:creationId xmlns:p14="http://schemas.microsoft.com/office/powerpoint/2010/main" val="24858628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F2696-3E54-C241-349C-6EF3B41E9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C836F-B141-0B04-129F-F3478BBCD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Hey there! Thanks for checking out my presentation. </a:t>
            </a:r>
          </a:p>
          <a:p>
            <a:pPr marL="0" indent="0">
              <a:buNone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0" indent="0"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Just a heads-up, all the content you see here is my own work and I've put a lot of effort into it. Feel free to use any of the slides for educational or informational purposes; all I ask is that you give me proper credit by citing my name.</a:t>
            </a:r>
          </a:p>
          <a:p>
            <a:pPr marL="0" indent="0">
              <a:buNone/>
            </a:pPr>
            <a:endParaRPr lang="en-US" dirty="0">
              <a:solidFill>
                <a:srgbClr val="374151"/>
              </a:solidFill>
              <a:latin typeface="Söhne"/>
            </a:endParaRPr>
          </a:p>
          <a:p>
            <a:pPr marL="0" indent="0"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If you've got any questions or want to use this for something bigger, please reach out. Thanks!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987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3E9D3-8964-0A6A-8A59-315BA71E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219441" cy="605836"/>
          </a:xfrm>
        </p:spPr>
        <p:txBody>
          <a:bodyPr>
            <a:normAutofit/>
          </a:bodyPr>
          <a:lstStyle/>
          <a:p>
            <a:r>
              <a:rPr lang="en-US" sz="2800" dirty="0"/>
              <a:t>AI subfields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FA49E-D5D7-6368-9BD8-65BE4F0E05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600" b="1" kern="0" dirty="0">
                <a:solidFill>
                  <a:srgbClr val="004785"/>
                </a:solidFill>
                <a:cs typeface="Arial"/>
              </a:rPr>
              <a:t>Machine Learning </a:t>
            </a:r>
            <a:r>
              <a:rPr lang="en-US" sz="2600" dirty="0"/>
              <a:t>– 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machine learns from data</a:t>
            </a:r>
          </a:p>
          <a:p>
            <a:endParaRPr lang="en-US" sz="2600" kern="0" dirty="0">
              <a:solidFill>
                <a:srgbClr val="004785"/>
              </a:solidFill>
              <a:cs typeface="Arial"/>
            </a:endParaRPr>
          </a:p>
          <a:p>
            <a:r>
              <a:rPr lang="en-US" sz="2600" b="1" kern="0" dirty="0">
                <a:solidFill>
                  <a:srgbClr val="004785"/>
                </a:solidFill>
                <a:cs typeface="Arial"/>
              </a:rPr>
              <a:t>Computer Vision 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– machine recognizes and interprets objects</a:t>
            </a:r>
          </a:p>
          <a:p>
            <a:endParaRPr lang="en-US" sz="2600" kern="0" dirty="0">
              <a:solidFill>
                <a:srgbClr val="004785"/>
              </a:solidFill>
              <a:cs typeface="Arial"/>
            </a:endParaRPr>
          </a:p>
          <a:p>
            <a:r>
              <a:rPr lang="en-US" sz="2600" b="1" kern="0" dirty="0">
                <a:solidFill>
                  <a:srgbClr val="004785"/>
                </a:solidFill>
                <a:cs typeface="Arial"/>
              </a:rPr>
              <a:t>Robotics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 – machine interacts with object ins real world</a:t>
            </a:r>
          </a:p>
          <a:p>
            <a:endParaRPr lang="en-US" sz="2600" kern="0" dirty="0">
              <a:solidFill>
                <a:srgbClr val="004785"/>
              </a:solidFill>
              <a:cs typeface="Arial"/>
            </a:endParaRPr>
          </a:p>
          <a:p>
            <a:r>
              <a:rPr lang="en-US" sz="2600" b="1" kern="0" dirty="0">
                <a:solidFill>
                  <a:srgbClr val="004785"/>
                </a:solidFill>
                <a:cs typeface="Arial"/>
              </a:rPr>
              <a:t>Natural Language Processing 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– machine understands and generates human language</a:t>
            </a:r>
          </a:p>
        </p:txBody>
      </p:sp>
    </p:spTree>
    <p:extLst>
      <p:ext uri="{BB962C8B-B14F-4D97-AF65-F5344CB8AC3E}">
        <p14:creationId xmlns:p14="http://schemas.microsoft.com/office/powerpoint/2010/main" val="78269911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5600"/>
            </a:pPr>
            <a:r>
              <a:rPr lang="en-US" sz="2800" dirty="0"/>
              <a:t>What is Machine Learning?</a:t>
            </a:r>
            <a:endParaRPr dirty="0"/>
          </a:p>
        </p:txBody>
      </p:sp>
      <p:sp>
        <p:nvSpPr>
          <p:cNvPr id="584" name="Google Shape;584;p41"/>
          <p:cNvSpPr txBox="1"/>
          <p:nvPr/>
        </p:nvSpPr>
        <p:spPr>
          <a:xfrm>
            <a:off x="812800" y="1257300"/>
            <a:ext cx="10515600" cy="2099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defTabSz="457200">
              <a:lnSpc>
                <a:spcPct val="110000"/>
              </a:lnSpc>
              <a:buClr>
                <a:srgbClr val="06AAFC"/>
              </a:buClr>
              <a:buSzPts val="4800"/>
            </a:pPr>
            <a:r>
              <a:rPr lang="en-US" sz="2400" kern="0" dirty="0">
                <a:solidFill>
                  <a:srgbClr val="06AAFC"/>
                </a:solidFill>
                <a:ea typeface="Arial"/>
                <a:cs typeface="Arial"/>
                <a:sym typeface="Arial"/>
              </a:rPr>
              <a:t>Machine learning (ML) is a subfield of AI</a:t>
            </a:r>
            <a:endParaRPr sz="700" kern="0" dirty="0">
              <a:solidFill>
                <a:srgbClr val="000000"/>
              </a:solidFill>
              <a:cs typeface="Arial"/>
              <a:sym typeface="Arial"/>
            </a:endParaRPr>
          </a:p>
          <a:p>
            <a:pPr marL="342900" lvl="1" indent="-342900" defTabSz="457200">
              <a:lnSpc>
                <a:spcPct val="110000"/>
              </a:lnSpc>
              <a:spcBef>
                <a:spcPts val="750"/>
              </a:spcBef>
              <a:buClr>
                <a:srgbClr val="004785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A set of methods that allow computers to learn from large volumes of data </a:t>
            </a:r>
            <a:r>
              <a:rPr lang="en-US" sz="2400" kern="0" dirty="0">
                <a:solidFill>
                  <a:srgbClr val="004785"/>
                </a:solidFill>
                <a:cs typeface="Arial"/>
              </a:rPr>
              <a:t>to</a:t>
            </a: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 find patterns, correlations &amp; trends </a:t>
            </a:r>
          </a:p>
          <a:p>
            <a:pPr marL="342900" lvl="1" indent="-342900" defTabSz="457200">
              <a:lnSpc>
                <a:spcPct val="110000"/>
              </a:lnSpc>
              <a:spcBef>
                <a:spcPts val="750"/>
              </a:spcBef>
              <a:buClr>
                <a:srgbClr val="004785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  <a:sym typeface="Arial"/>
              </a:rPr>
              <a:t>ML is mostly used for</a:t>
            </a:r>
            <a:r>
              <a:rPr lang="en-US" sz="2400" kern="0" dirty="0">
                <a:solidFill>
                  <a:srgbClr val="FF0000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sz="2400" u="sng" kern="0" dirty="0">
                <a:solidFill>
                  <a:srgbClr val="FF0000"/>
                </a:solidFill>
                <a:ea typeface="Arial"/>
                <a:cs typeface="Arial"/>
                <a:sym typeface="Arial"/>
              </a:rPr>
              <a:t>making predictions</a:t>
            </a:r>
            <a:r>
              <a:rPr lang="en-US" sz="2400" kern="0" dirty="0">
                <a:solidFill>
                  <a:srgbClr val="FF0000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  <a:sym typeface="Arial"/>
              </a:rPr>
              <a:t>and actionable insights</a:t>
            </a:r>
            <a:endParaRPr sz="2400" kern="0" dirty="0">
              <a:solidFill>
                <a:srgbClr val="004785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41"/>
          <p:cNvSpPr/>
          <p:nvPr/>
        </p:nvSpPr>
        <p:spPr>
          <a:xfrm>
            <a:off x="5716259" y="5124322"/>
            <a:ext cx="759481" cy="34876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487C8"/>
          </a:solidFill>
          <a:ln>
            <a:noFill/>
          </a:ln>
        </p:spPr>
        <p:txBody>
          <a:bodyPr spcFirstLastPara="1" wrap="square" lIns="22850" tIns="22850" rIns="22850" bIns="22850" anchor="ctr" anchorCtr="0">
            <a:noAutofit/>
          </a:bodyPr>
          <a:lstStyle/>
          <a:p>
            <a:pPr algn="ctr" defTabSz="457200">
              <a:buClr>
                <a:srgbClr val="FFFFFF"/>
              </a:buClr>
              <a:buSzPts val="1000"/>
            </a:pPr>
            <a:endParaRPr sz="500" ker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88" name="Google Shape;588;p41"/>
          <p:cNvGrpSpPr/>
          <p:nvPr/>
        </p:nvGrpSpPr>
        <p:grpSpPr>
          <a:xfrm>
            <a:off x="769209" y="3757086"/>
            <a:ext cx="4762501" cy="2734472"/>
            <a:chOff x="0" y="0"/>
            <a:chExt cx="9525001" cy="4767769"/>
          </a:xfrm>
        </p:grpSpPr>
        <p:sp>
          <p:nvSpPr>
            <p:cNvPr id="589" name="Google Shape;589;p41"/>
            <p:cNvSpPr/>
            <p:nvPr/>
          </p:nvSpPr>
          <p:spPr>
            <a:xfrm>
              <a:off x="0" y="0"/>
              <a:ext cx="9525001" cy="4767769"/>
            </a:xfrm>
            <a:prstGeom prst="roundRect">
              <a:avLst>
                <a:gd name="adj" fmla="val 526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2850" tIns="22850" rIns="22850" bIns="22850" anchor="ctr" anchorCtr="0">
              <a:noAutofit/>
            </a:bodyPr>
            <a:lstStyle/>
            <a:p>
              <a:pPr algn="ctr" defTabSz="457200">
                <a:buClr>
                  <a:srgbClr val="FFFFFF"/>
                </a:buClr>
                <a:buSzPts val="1000"/>
              </a:pPr>
              <a:endParaRPr sz="500"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41"/>
            <p:cNvSpPr txBox="1"/>
            <p:nvPr/>
          </p:nvSpPr>
          <p:spPr>
            <a:xfrm>
              <a:off x="1566732" y="403143"/>
              <a:ext cx="5591989" cy="5859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t" anchorCtr="0">
              <a:normAutofit/>
            </a:bodyPr>
            <a:lstStyle/>
            <a:p>
              <a:pPr algn="ctr" defTabSz="457200">
                <a:lnSpc>
                  <a:spcPct val="81000"/>
                </a:lnSpc>
                <a:buClr>
                  <a:srgbClr val="FFFFFF"/>
                </a:buClr>
                <a:buSzPts val="3800"/>
              </a:pPr>
              <a:r>
                <a:rPr lang="en-US" sz="1900" b="1" kern="0" dirty="0">
                  <a:solidFill>
                    <a:srgbClr val="FFFFFF"/>
                  </a:solidFill>
                  <a:latin typeface="Arial"/>
                  <a:cs typeface="Arial"/>
                  <a:sym typeface="Arial"/>
                </a:rPr>
                <a:t>METHODS</a:t>
              </a:r>
              <a:endParaRPr sz="20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1"/>
            <p:cNvSpPr txBox="1"/>
            <p:nvPr/>
          </p:nvSpPr>
          <p:spPr>
            <a:xfrm>
              <a:off x="222250" y="989070"/>
              <a:ext cx="9080501" cy="35366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t" anchorCtr="0">
              <a:normAutofit/>
            </a:bodyPr>
            <a:lstStyle/>
            <a:p>
              <a:pPr algn="l">
                <a:lnSpc>
                  <a:spcPct val="150000"/>
                </a:lnSpc>
              </a:pPr>
              <a:r>
                <a:rPr lang="en-US" sz="1700" b="1" kern="0" dirty="0">
                  <a:solidFill>
                    <a:schemeClr val="bg1"/>
                  </a:solidFill>
                  <a:cs typeface="Arial"/>
                </a:rPr>
                <a:t>Regression:</a:t>
              </a:r>
              <a:r>
                <a:rPr lang="en-US" sz="1700" kern="0" dirty="0">
                  <a:solidFill>
                    <a:schemeClr val="bg1"/>
                  </a:solidFill>
                  <a:cs typeface="Arial"/>
                </a:rPr>
                <a:t> Predicts value.</a:t>
              </a:r>
            </a:p>
            <a:p>
              <a:pPr algn="l">
                <a:lnSpc>
                  <a:spcPct val="150000"/>
                </a:lnSpc>
              </a:pPr>
              <a:r>
                <a:rPr lang="en-US" sz="1700" b="1" kern="0" dirty="0">
                  <a:solidFill>
                    <a:schemeClr val="bg1"/>
                  </a:solidFill>
                  <a:cs typeface="Arial"/>
                </a:rPr>
                <a:t>Classification:</a:t>
              </a:r>
              <a:r>
                <a:rPr lang="en-US" sz="1700" kern="0" dirty="0">
                  <a:solidFill>
                    <a:schemeClr val="bg1"/>
                  </a:solidFill>
                  <a:cs typeface="Arial"/>
                </a:rPr>
                <a:t> Categorizes data.</a:t>
              </a:r>
            </a:p>
            <a:p>
              <a:pPr algn="l">
                <a:lnSpc>
                  <a:spcPct val="150000"/>
                </a:lnSpc>
              </a:pPr>
              <a:r>
                <a:rPr lang="en-US" sz="1700" b="1" kern="0" dirty="0">
                  <a:solidFill>
                    <a:schemeClr val="bg1"/>
                  </a:solidFill>
                  <a:cs typeface="Arial"/>
                </a:rPr>
                <a:t>Clustering:</a:t>
              </a:r>
              <a:r>
                <a:rPr lang="en-US" sz="1700" kern="0" dirty="0">
                  <a:solidFill>
                    <a:schemeClr val="bg1"/>
                  </a:solidFill>
                  <a:cs typeface="Arial"/>
                </a:rPr>
                <a:t> Groups similar data.</a:t>
              </a:r>
            </a:p>
            <a:p>
              <a:pPr algn="l">
                <a:lnSpc>
                  <a:spcPct val="150000"/>
                </a:lnSpc>
              </a:pPr>
              <a:r>
                <a:rPr lang="en-US" sz="1700" b="1" kern="0" dirty="0">
                  <a:solidFill>
                    <a:schemeClr val="bg1"/>
                  </a:solidFill>
                  <a:cs typeface="Arial"/>
                </a:rPr>
                <a:t>Decision Trees:</a:t>
              </a:r>
              <a:r>
                <a:rPr lang="en-US" sz="1700" kern="0" dirty="0">
                  <a:solidFill>
                    <a:schemeClr val="bg1"/>
                  </a:solidFill>
                  <a:cs typeface="Arial"/>
                </a:rPr>
                <a:t> Decision-making flowchart.</a:t>
              </a:r>
            </a:p>
            <a:p>
              <a:pPr algn="l">
                <a:lnSpc>
                  <a:spcPct val="150000"/>
                </a:lnSpc>
              </a:pPr>
              <a:r>
                <a:rPr lang="en-US" sz="1700" b="1" kern="0" dirty="0">
                  <a:solidFill>
                    <a:schemeClr val="bg1"/>
                  </a:solidFill>
                  <a:cs typeface="Arial"/>
                </a:rPr>
                <a:t>Neural Networks:</a:t>
              </a:r>
              <a:r>
                <a:rPr lang="en-US" sz="1700" kern="0" dirty="0">
                  <a:solidFill>
                    <a:schemeClr val="bg1"/>
                  </a:solidFill>
                  <a:cs typeface="Arial"/>
                </a:rPr>
                <a:t> Mimics brain processing</a:t>
              </a:r>
              <a:r>
                <a:rPr lang="en-US" sz="1700" b="1" kern="0" dirty="0">
                  <a:solidFill>
                    <a:schemeClr val="bg1"/>
                  </a:solidFill>
                  <a:cs typeface="Arial"/>
                </a:rPr>
                <a:t>.</a:t>
              </a:r>
            </a:p>
            <a:p>
              <a:pPr algn="l"/>
              <a:endParaRPr lang="en-US" sz="1700" b="1" kern="0" dirty="0">
                <a:solidFill>
                  <a:schemeClr val="bg1"/>
                </a:solidFill>
                <a:cs typeface="Arial"/>
              </a:endParaRPr>
            </a:p>
            <a:p>
              <a:pPr marL="0" lvl="2" defTabSz="457200">
                <a:lnSpc>
                  <a:spcPct val="120000"/>
                </a:lnSpc>
                <a:buClr>
                  <a:srgbClr val="FFFFFF"/>
                </a:buClr>
                <a:buSzPts val="3400"/>
              </a:pPr>
              <a:endParaRPr sz="1700" kern="0" dirty="0">
                <a:solidFill>
                  <a:schemeClr val="bg1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592" name="Google Shape;592;p41"/>
          <p:cNvGrpSpPr/>
          <p:nvPr/>
        </p:nvGrpSpPr>
        <p:grpSpPr>
          <a:xfrm>
            <a:off x="6613105" y="3758403"/>
            <a:ext cx="4762501" cy="2734472"/>
            <a:chOff x="0" y="0"/>
            <a:chExt cx="9525000" cy="4762500"/>
          </a:xfrm>
        </p:grpSpPr>
        <p:sp>
          <p:nvSpPr>
            <p:cNvPr id="593" name="Google Shape;593;p41"/>
            <p:cNvSpPr/>
            <p:nvPr/>
          </p:nvSpPr>
          <p:spPr>
            <a:xfrm>
              <a:off x="0" y="0"/>
              <a:ext cx="9525000" cy="4762500"/>
            </a:xfrm>
            <a:prstGeom prst="roundRect">
              <a:avLst>
                <a:gd name="adj" fmla="val 5583"/>
              </a:avLst>
            </a:prstGeom>
            <a:solidFill>
              <a:srgbClr val="0487C8"/>
            </a:solidFill>
            <a:ln>
              <a:noFill/>
            </a:ln>
          </p:spPr>
          <p:txBody>
            <a:bodyPr spcFirstLastPara="1" wrap="square" lIns="22850" tIns="22850" rIns="22850" bIns="22850" anchor="ctr" anchorCtr="0">
              <a:noAutofit/>
            </a:bodyPr>
            <a:lstStyle/>
            <a:p>
              <a:pPr algn="ctr" defTabSz="457200">
                <a:buClr>
                  <a:srgbClr val="FFFFFF"/>
                </a:buClr>
                <a:buSzPts val="1000"/>
              </a:pPr>
              <a:endParaRPr sz="500"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41"/>
            <p:cNvSpPr txBox="1"/>
            <p:nvPr/>
          </p:nvSpPr>
          <p:spPr>
            <a:xfrm>
              <a:off x="1791594" y="400509"/>
              <a:ext cx="5941812" cy="9472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t" anchorCtr="0">
              <a:normAutofit/>
            </a:bodyPr>
            <a:lstStyle/>
            <a:p>
              <a:pPr algn="ctr" defTabSz="457200">
                <a:lnSpc>
                  <a:spcPct val="81000"/>
                </a:lnSpc>
                <a:buClr>
                  <a:srgbClr val="FFFFFF"/>
                </a:buClr>
                <a:buSzPts val="4000"/>
              </a:pPr>
              <a:r>
                <a:rPr lang="en-US" sz="2000" b="1" kern="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APPLICATIONS OF ML</a:t>
              </a:r>
              <a:endParaRPr sz="7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41"/>
            <p:cNvSpPr txBox="1"/>
            <p:nvPr/>
          </p:nvSpPr>
          <p:spPr>
            <a:xfrm>
              <a:off x="220056" y="985683"/>
              <a:ext cx="9084888" cy="3539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t" anchorCtr="0">
              <a:normAutofit fontScale="85000" lnSpcReduction="10000"/>
            </a:bodyPr>
            <a:lstStyle/>
            <a:p>
              <a:pPr marL="0" lvl="2" defTabSz="457200">
                <a:lnSpc>
                  <a:spcPct val="160000"/>
                </a:lnSpc>
                <a:buClr>
                  <a:srgbClr val="FFFFFF"/>
                </a:buClr>
                <a:buSzPts val="3400"/>
              </a:pPr>
              <a:r>
                <a:rPr lang="en-US" sz="1600" b="1" kern="0" dirty="0">
                  <a:solidFill>
                    <a:srgbClr val="FFFFFF"/>
                  </a:solidFill>
                  <a:ea typeface="Arial"/>
                  <a:cs typeface="Arial"/>
                  <a:sym typeface="Arial"/>
                </a:rPr>
                <a:t>Healthcare: </a:t>
              </a:r>
              <a:r>
                <a:rPr lang="en-US" sz="1600" kern="0" dirty="0">
                  <a:solidFill>
                    <a:srgbClr val="FFFFFF"/>
                  </a:solidFill>
                  <a:ea typeface="Arial"/>
                  <a:cs typeface="Arial"/>
                  <a:sym typeface="Arial"/>
                </a:rPr>
                <a:t>Automated medical diagnosis</a:t>
              </a:r>
              <a:endParaRPr sz="700" kern="0" dirty="0">
                <a:solidFill>
                  <a:srgbClr val="000000"/>
                </a:solidFill>
                <a:cs typeface="Arial"/>
                <a:sym typeface="Arial"/>
              </a:endParaRPr>
            </a:p>
            <a:p>
              <a:pPr marL="0" lvl="2" defTabSz="457200">
                <a:lnSpc>
                  <a:spcPct val="160000"/>
                </a:lnSpc>
                <a:spcBef>
                  <a:spcPts val="200"/>
                </a:spcBef>
                <a:buClr>
                  <a:srgbClr val="FFFFFF"/>
                </a:buClr>
                <a:buSzPts val="3400"/>
              </a:pPr>
              <a:r>
                <a:rPr lang="en-US" sz="1600" b="1" kern="0" dirty="0">
                  <a:solidFill>
                    <a:srgbClr val="FFFFFF"/>
                  </a:solidFill>
                  <a:ea typeface="Arial"/>
                  <a:cs typeface="Arial"/>
                  <a:sym typeface="Arial"/>
                </a:rPr>
                <a:t>HR: </a:t>
              </a:r>
              <a:r>
                <a:rPr lang="en-US" sz="1600" kern="0" dirty="0">
                  <a:solidFill>
                    <a:srgbClr val="FFFFFF"/>
                  </a:solidFill>
                  <a:ea typeface="Arial"/>
                  <a:cs typeface="Arial"/>
                  <a:sym typeface="Arial"/>
                </a:rPr>
                <a:t>Which applicants are best suited for a job</a:t>
              </a:r>
              <a:endParaRPr sz="700" kern="0" dirty="0">
                <a:solidFill>
                  <a:srgbClr val="000000"/>
                </a:solidFill>
                <a:cs typeface="Arial"/>
                <a:sym typeface="Arial"/>
              </a:endParaRPr>
            </a:p>
            <a:p>
              <a:pPr marL="0" lvl="2" defTabSz="457200">
                <a:lnSpc>
                  <a:spcPct val="160000"/>
                </a:lnSpc>
                <a:spcBef>
                  <a:spcPts val="200"/>
                </a:spcBef>
                <a:buClr>
                  <a:srgbClr val="FFFFFF"/>
                </a:buClr>
                <a:buSzPts val="3400"/>
              </a:pPr>
              <a:r>
                <a:rPr lang="en-US" sz="1600" b="1" kern="0" dirty="0">
                  <a:solidFill>
                    <a:srgbClr val="FFFFFF"/>
                  </a:solidFill>
                  <a:ea typeface="Arial"/>
                  <a:cs typeface="Arial"/>
                  <a:sym typeface="Arial"/>
                </a:rPr>
                <a:t>Tech: </a:t>
              </a:r>
              <a:r>
                <a:rPr lang="en-US" sz="1600" kern="0" dirty="0">
                  <a:solidFill>
                    <a:srgbClr val="FFFFFF"/>
                  </a:solidFill>
                  <a:ea typeface="Arial"/>
                  <a:cs typeface="Arial"/>
                  <a:sym typeface="Arial"/>
                </a:rPr>
                <a:t>Voice interfaces, Autonomous cars, personalization</a:t>
              </a:r>
              <a:endParaRPr sz="700" kern="0" dirty="0">
                <a:solidFill>
                  <a:srgbClr val="000000"/>
                </a:solidFill>
                <a:cs typeface="Arial"/>
                <a:sym typeface="Arial"/>
              </a:endParaRPr>
            </a:p>
            <a:p>
              <a:pPr marL="0" lvl="2" defTabSz="457200">
                <a:lnSpc>
                  <a:spcPct val="160000"/>
                </a:lnSpc>
                <a:spcBef>
                  <a:spcPts val="200"/>
                </a:spcBef>
                <a:buClr>
                  <a:srgbClr val="FFFFFF"/>
                </a:buClr>
                <a:buSzPts val="3400"/>
              </a:pPr>
              <a:r>
                <a:rPr lang="en-US" sz="1600" b="1" kern="0" dirty="0">
                  <a:solidFill>
                    <a:srgbClr val="FFFFFF"/>
                  </a:solidFill>
                  <a:ea typeface="Arial"/>
                  <a:cs typeface="Arial"/>
                  <a:sym typeface="Arial"/>
                </a:rPr>
                <a:t>Finance: </a:t>
              </a:r>
              <a:r>
                <a:rPr lang="en-US" sz="1600" kern="0" dirty="0">
                  <a:solidFill>
                    <a:srgbClr val="FFFFFF"/>
                  </a:solidFill>
                  <a:ea typeface="Arial"/>
                  <a:cs typeface="Arial"/>
                  <a:sym typeface="Arial"/>
                </a:rPr>
                <a:t>Investing</a:t>
              </a:r>
            </a:p>
            <a:p>
              <a:pPr marL="0" lvl="2" defTabSz="457200">
                <a:lnSpc>
                  <a:spcPct val="160000"/>
                </a:lnSpc>
                <a:spcBef>
                  <a:spcPts val="200"/>
                </a:spcBef>
                <a:buClr>
                  <a:srgbClr val="FFFFFF"/>
                </a:buClr>
                <a:buSzPts val="3400"/>
              </a:pPr>
              <a:r>
                <a:rPr lang="en-US" sz="1600" b="1" kern="0" dirty="0">
                  <a:solidFill>
                    <a:srgbClr val="FFFFFF"/>
                  </a:solidFill>
                  <a:cs typeface="Arial"/>
                  <a:sym typeface="Arial"/>
                </a:rPr>
                <a:t>TIC: </a:t>
              </a:r>
              <a:r>
                <a:rPr lang="en-US" sz="1600" kern="0" dirty="0">
                  <a:solidFill>
                    <a:srgbClr val="FFFFFF"/>
                  </a:solidFill>
                  <a:cs typeface="Arial"/>
                  <a:sym typeface="Arial"/>
                </a:rPr>
                <a:t>automated inspection, digital labs  </a:t>
              </a:r>
              <a:r>
                <a:rPr lang="en-US" sz="1600" b="1" u="sng" kern="0" dirty="0">
                  <a:solidFill>
                    <a:srgbClr val="FFFFFF"/>
                  </a:solidFill>
                  <a:cs typeface="Arial"/>
                  <a:sym typeface="Arial"/>
                </a:rPr>
                <a:t>and more examples</a:t>
              </a:r>
              <a:endParaRPr sz="1600" b="1" u="sng" kern="0" dirty="0">
                <a:solidFill>
                  <a:srgbClr val="FFFFFF"/>
                </a:solidFill>
                <a:cs typeface="Arial"/>
                <a:sym typeface="Arial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A7C663D-C049-ACC4-88CA-6C53B5A13C97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48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5600"/>
            </a:pPr>
            <a:r>
              <a:rPr lang="en-US" sz="2800" dirty="0"/>
              <a:t>Three Types of Machine Learning</a:t>
            </a:r>
            <a:endParaRPr dirty="0"/>
          </a:p>
        </p:txBody>
      </p:sp>
      <p:grpSp>
        <p:nvGrpSpPr>
          <p:cNvPr id="601" name="Google Shape;601;p42"/>
          <p:cNvGrpSpPr/>
          <p:nvPr/>
        </p:nvGrpSpPr>
        <p:grpSpPr>
          <a:xfrm>
            <a:off x="883957" y="1300761"/>
            <a:ext cx="3178131" cy="4682625"/>
            <a:chOff x="0" y="0"/>
            <a:chExt cx="6356259" cy="9365247"/>
          </a:xfrm>
        </p:grpSpPr>
        <p:sp>
          <p:nvSpPr>
            <p:cNvPr id="602" name="Google Shape;602;p42"/>
            <p:cNvSpPr/>
            <p:nvPr/>
          </p:nvSpPr>
          <p:spPr>
            <a:xfrm>
              <a:off x="0" y="0"/>
              <a:ext cx="6350680" cy="6350000"/>
            </a:xfrm>
            <a:prstGeom prst="roundRect">
              <a:avLst>
                <a:gd name="adj" fmla="val 223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 dirty="0">
                <a:solidFill>
                  <a:srgbClr val="2D2C41"/>
                </a:solidFill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03" name="Google Shape;603;p42"/>
            <p:cNvCxnSpPr/>
            <p:nvPr/>
          </p:nvCxnSpPr>
          <p:spPr>
            <a:xfrm flipH="1">
              <a:off x="660406" y="8837811"/>
              <a:ext cx="1073551" cy="2"/>
            </a:xfrm>
            <a:prstGeom prst="straightConnector1">
              <a:avLst/>
            </a:prstGeom>
            <a:noFill/>
            <a:ln w="88900" cap="flat" cmpd="sng">
              <a:solidFill>
                <a:schemeClr val="accent1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  <p:cxnSp>
          <p:nvCxnSpPr>
            <p:cNvPr id="605" name="Google Shape;605;p42"/>
            <p:cNvCxnSpPr>
              <a:cxnSpLocks/>
            </p:cNvCxnSpPr>
            <p:nvPr/>
          </p:nvCxnSpPr>
          <p:spPr>
            <a:xfrm flipV="1">
              <a:off x="651152" y="5980580"/>
              <a:ext cx="9254" cy="2852765"/>
            </a:xfrm>
            <a:prstGeom prst="straightConnector1">
              <a:avLst/>
            </a:prstGeom>
            <a:noFill/>
            <a:ln w="889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607" name="Google Shape;607;p42"/>
            <p:cNvSpPr/>
            <p:nvPr/>
          </p:nvSpPr>
          <p:spPr>
            <a:xfrm>
              <a:off x="1675407" y="6803382"/>
              <a:ext cx="4680852" cy="2561865"/>
            </a:xfrm>
            <a:prstGeom prst="roundRect">
              <a:avLst>
                <a:gd name="adj" fmla="val 711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 dirty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42"/>
            <p:cNvSpPr txBox="1"/>
            <p:nvPr/>
          </p:nvSpPr>
          <p:spPr>
            <a:xfrm>
              <a:off x="307977" y="322900"/>
              <a:ext cx="5734725" cy="16133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t" anchorCtr="0">
              <a:normAutofit/>
            </a:bodyPr>
            <a:lstStyle/>
            <a:p>
              <a:pPr algn="ctr" defTabSz="457200">
                <a:lnSpc>
                  <a:spcPct val="110000"/>
                </a:lnSpc>
                <a:buClr>
                  <a:srgbClr val="FFFFFF"/>
                </a:buClr>
                <a:buSzPts val="4400"/>
              </a:pPr>
              <a:r>
                <a:rPr lang="en-US" sz="22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Supervised 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457200">
                <a:lnSpc>
                  <a:spcPct val="110000"/>
                </a:lnSpc>
                <a:spcBef>
                  <a:spcPts val="200"/>
                </a:spcBef>
                <a:buClr>
                  <a:srgbClr val="FFFFFF"/>
                </a:buClr>
                <a:buSzPts val="4400"/>
              </a:pPr>
              <a:r>
                <a:rPr lang="en-US" sz="22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Learning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42"/>
            <p:cNvSpPr/>
            <p:nvPr/>
          </p:nvSpPr>
          <p:spPr>
            <a:xfrm>
              <a:off x="190839" y="2121150"/>
              <a:ext cx="5969001" cy="4011387"/>
            </a:xfrm>
            <a:prstGeom prst="roundRect">
              <a:avLst>
                <a:gd name="adj" fmla="val 3344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42"/>
            <p:cNvSpPr txBox="1"/>
            <p:nvPr/>
          </p:nvSpPr>
          <p:spPr>
            <a:xfrm>
              <a:off x="307978" y="2456779"/>
              <a:ext cx="5734725" cy="32361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ctr" anchorCtr="0">
              <a:normAutofit/>
            </a:bodyPr>
            <a:lstStyle/>
            <a:p>
              <a:pPr algn="ctr" defTabSz="457200">
                <a:lnSpc>
                  <a:spcPct val="110000"/>
                </a:lnSpc>
                <a:buClr>
                  <a:srgbClr val="004785"/>
                </a:buClr>
                <a:buSzPts val="4400"/>
              </a:pPr>
              <a:r>
                <a:rPr lang="en-US" sz="2200" kern="0" dirty="0">
                  <a:solidFill>
                    <a:srgbClr val="004785"/>
                  </a:solidFill>
                  <a:latin typeface="Arial"/>
                  <a:ea typeface="Arial"/>
                  <a:cs typeface="Arial"/>
                  <a:sym typeface="Arial"/>
                </a:rPr>
                <a:t>Develop predictive model based on input and output data</a:t>
              </a:r>
              <a:endParaRPr sz="7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42"/>
            <p:cNvSpPr txBox="1"/>
            <p:nvPr/>
          </p:nvSpPr>
          <p:spPr>
            <a:xfrm>
              <a:off x="1780697" y="6840386"/>
              <a:ext cx="4564620" cy="24878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ctr" anchorCtr="0">
              <a:normAutofit/>
            </a:bodyPr>
            <a:lstStyle/>
            <a:p>
              <a:pPr defTabSz="457200">
                <a:lnSpc>
                  <a:spcPct val="110000"/>
                </a:lnSpc>
                <a:buClr>
                  <a:srgbClr val="FFFFFF"/>
                </a:buClr>
                <a:buSzPts val="4000"/>
              </a:pPr>
              <a:r>
                <a:rPr lang="en-US" sz="2000" b="0" i="0" dirty="0">
                  <a:solidFill>
                    <a:schemeClr val="bg1"/>
                  </a:solidFill>
                  <a:effectLst/>
                  <a:latin typeface="Söhne"/>
                </a:rPr>
                <a:t>…is like learning to drive with an instructor</a:t>
              </a:r>
              <a:endParaRPr sz="700" kern="0" dirty="0">
                <a:solidFill>
                  <a:schemeClr val="bg1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13" name="Google Shape;613;p42"/>
          <p:cNvGrpSpPr/>
          <p:nvPr/>
        </p:nvGrpSpPr>
        <p:grpSpPr>
          <a:xfrm>
            <a:off x="4508330" y="1300761"/>
            <a:ext cx="3175341" cy="4682625"/>
            <a:chOff x="0" y="0"/>
            <a:chExt cx="6350680" cy="9365247"/>
          </a:xfrm>
        </p:grpSpPr>
        <p:sp>
          <p:nvSpPr>
            <p:cNvPr id="614" name="Google Shape;614;p42"/>
            <p:cNvSpPr/>
            <p:nvPr/>
          </p:nvSpPr>
          <p:spPr>
            <a:xfrm>
              <a:off x="0" y="0"/>
              <a:ext cx="6350680" cy="6350000"/>
            </a:xfrm>
            <a:prstGeom prst="roundRect">
              <a:avLst>
                <a:gd name="adj" fmla="val 2086"/>
              </a:avLst>
            </a:prstGeom>
            <a:solidFill>
              <a:srgbClr val="0487C8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15" name="Google Shape;615;p42"/>
            <p:cNvGrpSpPr/>
            <p:nvPr/>
          </p:nvGrpSpPr>
          <p:grpSpPr>
            <a:xfrm>
              <a:off x="612277" y="6317434"/>
              <a:ext cx="5734728" cy="3047813"/>
              <a:chOff x="-1" y="0"/>
              <a:chExt cx="5734726" cy="3047811"/>
            </a:xfrm>
          </p:grpSpPr>
          <p:cxnSp>
            <p:nvCxnSpPr>
              <p:cNvPr id="616" name="Google Shape;616;p42"/>
              <p:cNvCxnSpPr/>
              <p:nvPr/>
            </p:nvCxnSpPr>
            <p:spPr>
              <a:xfrm flipH="1">
                <a:off x="-1" y="2493672"/>
                <a:ext cx="1073552" cy="1"/>
              </a:xfrm>
              <a:prstGeom prst="straightConnector1">
                <a:avLst/>
              </a:prstGeom>
              <a:noFill/>
              <a:ln w="88900" cap="flat" cmpd="sng">
                <a:solidFill>
                  <a:srgbClr val="0487C8"/>
                </a:solidFill>
                <a:prstDash val="solid"/>
                <a:miter lim="800000"/>
                <a:headEnd type="oval" w="med" len="med"/>
                <a:tailEnd type="none" w="sm" len="sm"/>
              </a:ln>
            </p:spPr>
          </p:cxnSp>
          <p:cxnSp>
            <p:nvCxnSpPr>
              <p:cNvPr id="618" name="Google Shape;618;p42"/>
              <p:cNvCxnSpPr/>
              <p:nvPr/>
            </p:nvCxnSpPr>
            <p:spPr>
              <a:xfrm rot="10800000" flipH="1">
                <a:off x="38870" y="0"/>
                <a:ext cx="1" cy="2515909"/>
              </a:xfrm>
              <a:prstGeom prst="straightConnector1">
                <a:avLst/>
              </a:prstGeom>
              <a:noFill/>
              <a:ln w="88900" cap="flat" cmpd="sng">
                <a:solidFill>
                  <a:srgbClr val="0487C8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620" name="Google Shape;620;p42"/>
              <p:cNvSpPr/>
              <p:nvPr/>
            </p:nvSpPr>
            <p:spPr>
              <a:xfrm>
                <a:off x="1053874" y="485948"/>
                <a:ext cx="4680851" cy="2561863"/>
              </a:xfrm>
              <a:prstGeom prst="roundRect">
                <a:avLst>
                  <a:gd name="adj" fmla="val 7118"/>
                </a:avLst>
              </a:prstGeom>
              <a:solidFill>
                <a:srgbClr val="0487C8"/>
              </a:solidFill>
              <a:ln>
                <a:noFill/>
              </a:ln>
            </p:spPr>
            <p:txBody>
              <a:bodyPr spcFirstLastPara="1" wrap="square" lIns="45713" tIns="45713" rIns="45713" bIns="45713" anchor="ctr" anchorCtr="0">
                <a:noAutofit/>
              </a:bodyPr>
              <a:lstStyle/>
              <a:p>
                <a:pPr defTabSz="457200">
                  <a:buClr>
                    <a:srgbClr val="2D2C41"/>
                  </a:buClr>
                  <a:buSzPts val="3600"/>
                </a:pPr>
                <a:endParaRPr kern="0" dirty="0">
                  <a:solidFill>
                    <a:srgbClr val="2D2C4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21" name="Google Shape;621;p42"/>
            <p:cNvSpPr txBox="1"/>
            <p:nvPr/>
          </p:nvSpPr>
          <p:spPr>
            <a:xfrm>
              <a:off x="230982" y="322900"/>
              <a:ext cx="5888714" cy="17710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t" anchorCtr="0">
              <a:normAutofit/>
            </a:bodyPr>
            <a:lstStyle/>
            <a:p>
              <a:pPr algn="ctr" defTabSz="457200">
                <a:lnSpc>
                  <a:spcPct val="110000"/>
                </a:lnSpc>
                <a:buClr>
                  <a:srgbClr val="FFFFFF"/>
                </a:buClr>
                <a:buSzPts val="4400"/>
              </a:pPr>
              <a:r>
                <a:rPr lang="en-US" sz="22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Unsupervised 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457200">
                <a:lnSpc>
                  <a:spcPct val="110000"/>
                </a:lnSpc>
                <a:spcBef>
                  <a:spcPts val="200"/>
                </a:spcBef>
                <a:buClr>
                  <a:srgbClr val="FFFFFF"/>
                </a:buClr>
                <a:buSzPts val="4400"/>
              </a:pPr>
              <a:r>
                <a:rPr lang="en-US" sz="22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Learning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190839" y="2115395"/>
              <a:ext cx="5969001" cy="4022898"/>
            </a:xfrm>
            <a:prstGeom prst="roundRect">
              <a:avLst>
                <a:gd name="adj" fmla="val 333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2"/>
            <p:cNvSpPr txBox="1"/>
            <p:nvPr/>
          </p:nvSpPr>
          <p:spPr>
            <a:xfrm>
              <a:off x="461966" y="2456779"/>
              <a:ext cx="5426748" cy="32361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ctr" anchorCtr="0">
              <a:normAutofit/>
            </a:bodyPr>
            <a:lstStyle/>
            <a:p>
              <a:pPr algn="ctr" defTabSz="457200">
                <a:lnSpc>
                  <a:spcPct val="110000"/>
                </a:lnSpc>
                <a:buClr>
                  <a:srgbClr val="004785"/>
                </a:buClr>
                <a:buSzPts val="4400"/>
              </a:pPr>
              <a:r>
                <a:rPr lang="en-US" sz="2200" kern="0" dirty="0">
                  <a:solidFill>
                    <a:srgbClr val="004785"/>
                  </a:solidFill>
                  <a:latin typeface="Arial"/>
                  <a:ea typeface="Arial"/>
                  <a:cs typeface="Arial"/>
                  <a:sym typeface="Arial"/>
                </a:rPr>
                <a:t>Group and interpret observations based only on input data</a:t>
              </a:r>
              <a:endParaRPr sz="7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2"/>
            <p:cNvSpPr txBox="1"/>
            <p:nvPr/>
          </p:nvSpPr>
          <p:spPr>
            <a:xfrm>
              <a:off x="1712531" y="6803384"/>
              <a:ext cx="4588093" cy="23581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ctr" anchorCtr="0">
              <a:normAutofit fontScale="85000" lnSpcReduction="10000"/>
            </a:bodyPr>
            <a:lstStyle/>
            <a:p>
              <a:pPr defTabSz="457200">
                <a:lnSpc>
                  <a:spcPct val="110000"/>
                </a:lnSpc>
                <a:buClr>
                  <a:srgbClr val="FFFFFF"/>
                </a:buClr>
                <a:buSzPts val="4000"/>
              </a:pPr>
              <a:r>
                <a:rPr lang="en-US" sz="2800" b="0" i="0" dirty="0">
                  <a:solidFill>
                    <a:schemeClr val="bg1"/>
                  </a:solidFill>
                  <a:effectLst/>
                  <a:latin typeface="Söhne"/>
                </a:rPr>
                <a:t>…is like exploring new routes in a city on your own</a:t>
              </a:r>
              <a:endParaRPr sz="2900" dirty="0">
                <a:solidFill>
                  <a:schemeClr val="bg1"/>
                </a:solidFill>
                <a:latin typeface="Söhne"/>
                <a:sym typeface="Arial"/>
              </a:endParaRPr>
            </a:p>
          </p:txBody>
        </p:sp>
      </p:grpSp>
      <p:grpSp>
        <p:nvGrpSpPr>
          <p:cNvPr id="626" name="Google Shape;626;p42"/>
          <p:cNvGrpSpPr/>
          <p:nvPr/>
        </p:nvGrpSpPr>
        <p:grpSpPr>
          <a:xfrm>
            <a:off x="8132703" y="1300761"/>
            <a:ext cx="3184364" cy="4682624"/>
            <a:chOff x="0" y="0"/>
            <a:chExt cx="6368727" cy="9365246"/>
          </a:xfrm>
        </p:grpSpPr>
        <p:cxnSp>
          <p:nvCxnSpPr>
            <p:cNvPr id="627" name="Google Shape;627;p42"/>
            <p:cNvCxnSpPr/>
            <p:nvPr/>
          </p:nvCxnSpPr>
          <p:spPr>
            <a:xfrm rot="10800000" flipH="1">
              <a:off x="672873" y="6317434"/>
              <a:ext cx="1" cy="2515910"/>
            </a:xfrm>
            <a:prstGeom prst="straightConnector1">
              <a:avLst/>
            </a:prstGeom>
            <a:noFill/>
            <a:ln w="889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628" name="Google Shape;628;p42"/>
            <p:cNvSpPr/>
            <p:nvPr/>
          </p:nvSpPr>
          <p:spPr>
            <a:xfrm>
              <a:off x="0" y="0"/>
              <a:ext cx="6350680" cy="6350000"/>
            </a:xfrm>
            <a:prstGeom prst="roundRect">
              <a:avLst>
                <a:gd name="adj" fmla="val 207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29" name="Google Shape;629;p42"/>
            <p:cNvCxnSpPr/>
            <p:nvPr/>
          </p:nvCxnSpPr>
          <p:spPr>
            <a:xfrm flipH="1">
              <a:off x="634003" y="8811106"/>
              <a:ext cx="1073551" cy="1"/>
            </a:xfrm>
            <a:prstGeom prst="straightConnector1">
              <a:avLst/>
            </a:prstGeom>
            <a:noFill/>
            <a:ln w="88900" cap="flat" cmpd="sng">
              <a:solidFill>
                <a:schemeClr val="accent2"/>
              </a:solidFill>
              <a:prstDash val="solid"/>
              <a:miter lim="800000"/>
              <a:headEnd type="oval" w="med" len="med"/>
              <a:tailEnd type="none" w="sm" len="sm"/>
            </a:ln>
          </p:spPr>
        </p:cxnSp>
        <p:sp>
          <p:nvSpPr>
            <p:cNvPr id="632" name="Google Shape;632;p42"/>
            <p:cNvSpPr/>
            <p:nvPr/>
          </p:nvSpPr>
          <p:spPr>
            <a:xfrm>
              <a:off x="1687876" y="6796167"/>
              <a:ext cx="4680851" cy="2569079"/>
            </a:xfrm>
            <a:prstGeom prst="roundRect">
              <a:avLst>
                <a:gd name="adj" fmla="val 711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 dirty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42"/>
            <p:cNvSpPr txBox="1"/>
            <p:nvPr/>
          </p:nvSpPr>
          <p:spPr>
            <a:xfrm>
              <a:off x="190839" y="218651"/>
              <a:ext cx="6042703" cy="17710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ctr" anchorCtr="0">
              <a:normAutofit/>
            </a:bodyPr>
            <a:lstStyle/>
            <a:p>
              <a:pPr algn="ctr" defTabSz="457200">
                <a:lnSpc>
                  <a:spcPct val="110000"/>
                </a:lnSpc>
                <a:buClr>
                  <a:srgbClr val="FFFFFF"/>
                </a:buClr>
                <a:buSzPts val="4400"/>
              </a:pPr>
              <a:r>
                <a:rPr lang="en-US" sz="22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Reinforcement 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457200">
                <a:lnSpc>
                  <a:spcPct val="110000"/>
                </a:lnSpc>
                <a:spcBef>
                  <a:spcPts val="200"/>
                </a:spcBef>
                <a:buClr>
                  <a:srgbClr val="FFFFFF"/>
                </a:buClr>
                <a:buSzPts val="4400"/>
              </a:pPr>
              <a:r>
                <a:rPr lang="en-US" sz="22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Learning</a:t>
              </a:r>
              <a:endParaRPr sz="7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42"/>
            <p:cNvSpPr/>
            <p:nvPr/>
          </p:nvSpPr>
          <p:spPr>
            <a:xfrm>
              <a:off x="178139" y="2083050"/>
              <a:ext cx="5969001" cy="4011387"/>
            </a:xfrm>
            <a:prstGeom prst="roundRect">
              <a:avLst>
                <a:gd name="adj" fmla="val 3344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defTabSz="457200">
                <a:buClr>
                  <a:srgbClr val="2D2C41"/>
                </a:buClr>
                <a:buSzPts val="3600"/>
              </a:pPr>
              <a:endParaRPr kern="0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2"/>
            <p:cNvSpPr txBox="1"/>
            <p:nvPr/>
          </p:nvSpPr>
          <p:spPr>
            <a:xfrm>
              <a:off x="927672" y="2470684"/>
              <a:ext cx="4495335" cy="32361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ctr" anchorCtr="0">
              <a:normAutofit/>
            </a:bodyPr>
            <a:lstStyle/>
            <a:p>
              <a:pPr algn="ctr" defTabSz="457200">
                <a:lnSpc>
                  <a:spcPct val="110000"/>
                </a:lnSpc>
                <a:buClr>
                  <a:srgbClr val="004785"/>
                </a:buClr>
                <a:buSzPts val="4400"/>
              </a:pPr>
              <a:r>
                <a:rPr lang="en-US" sz="2200" kern="0" dirty="0">
                  <a:solidFill>
                    <a:srgbClr val="004785"/>
                  </a:solidFill>
                  <a:latin typeface="Arial"/>
                  <a:ea typeface="Arial"/>
                  <a:cs typeface="Arial"/>
                  <a:sym typeface="Arial"/>
                </a:rPr>
                <a:t>Acquire new data by taking actions and receiving ad hoc feedback</a:t>
              </a:r>
              <a:endParaRPr sz="7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42"/>
            <p:cNvSpPr txBox="1"/>
            <p:nvPr/>
          </p:nvSpPr>
          <p:spPr>
            <a:xfrm>
              <a:off x="1762586" y="6864019"/>
              <a:ext cx="4588093" cy="23260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138" tIns="17138" rIns="17138" bIns="17138" anchor="ctr" anchorCtr="0">
              <a:normAutofit fontScale="32500" lnSpcReduction="20000"/>
            </a:bodyPr>
            <a:lstStyle/>
            <a:p>
              <a:pPr defTabSz="457200">
                <a:lnSpc>
                  <a:spcPct val="110000"/>
                </a:lnSpc>
                <a:buClr>
                  <a:srgbClr val="FFFFFF"/>
                </a:buClr>
                <a:buSzPts val="4000"/>
              </a:pPr>
              <a:r>
                <a:rPr lang="en-US" sz="2400" dirty="0">
                  <a:solidFill>
                    <a:schemeClr val="bg1"/>
                  </a:solidFill>
                  <a:latin typeface="Söhne"/>
                </a:rPr>
                <a:t>…</a:t>
              </a:r>
              <a:r>
                <a:rPr lang="en-US" sz="4400" dirty="0">
                  <a:solidFill>
                    <a:schemeClr val="bg1"/>
                  </a:solidFill>
                  <a:latin typeface="Söhne"/>
                </a:rPr>
                <a:t>is like learning to drive a race car. You adjust your driving based on lap times, learning from faster laps (rewards) and slower laps (penalties).</a:t>
              </a:r>
              <a:endParaRPr sz="4400" dirty="0">
                <a:solidFill>
                  <a:schemeClr val="bg1"/>
                </a:solidFill>
                <a:latin typeface="Söhne"/>
                <a:sym typeface="Arial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CE3452A-EA5B-C324-E39D-8FA66695D195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A1A03-A3DE-5008-74FA-E85B1E675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6"/>
            <a:ext cx="10515600" cy="480132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ML algorithms</a:t>
            </a:r>
            <a:r>
              <a:rPr lang="en-US" dirty="0"/>
              <a:t>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4785C-4F76-21E6-60F8-5D3CDCD57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indent="-342900"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ML algorithms are the tools we use to build our ML models. </a:t>
            </a:r>
          </a:p>
          <a:p>
            <a:pPr marL="114300" indent="0"/>
            <a:endParaRPr lang="en-US" sz="2400" kern="0" dirty="0">
              <a:solidFill>
                <a:srgbClr val="004785"/>
              </a:solidFill>
              <a:cs typeface="Arial"/>
            </a:endParaRPr>
          </a:p>
          <a:p>
            <a:pPr marL="457200" indent="-342900"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 Algorithms include regression, classification, clustering, multi-armed bandits, anomaly detection, decision trees, neural networks, deep neural networks etc.</a:t>
            </a:r>
          </a:p>
          <a:p>
            <a:pPr marL="457200" indent="-342900"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4785"/>
              </a:solidFill>
              <a:cs typeface="Arial"/>
            </a:endParaRPr>
          </a:p>
          <a:p>
            <a:pPr marL="457200" indent="-342900"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 The goal is to enable a user to find correlations, patterns, predict events, plan </a:t>
            </a:r>
            <a:r>
              <a:rPr lang="en-US" sz="2400" kern="0" dirty="0" err="1">
                <a:solidFill>
                  <a:srgbClr val="004785"/>
                </a:solidFill>
                <a:cs typeface="Arial"/>
              </a:rPr>
              <a:t>futher</a:t>
            </a:r>
            <a:r>
              <a:rPr lang="en-US" sz="2400" kern="0" dirty="0">
                <a:solidFill>
                  <a:srgbClr val="004785"/>
                </a:solidFill>
                <a:cs typeface="Arial"/>
              </a:rPr>
              <a:t> actions etc.</a:t>
            </a:r>
          </a:p>
        </p:txBody>
      </p:sp>
    </p:spTree>
    <p:extLst>
      <p:ext uri="{BB962C8B-B14F-4D97-AF65-F5344CB8AC3E}">
        <p14:creationId xmlns:p14="http://schemas.microsoft.com/office/powerpoint/2010/main" val="146492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F9F78-A2FE-021E-2A4A-4FBB47C3A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AI use cases examples: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5805B-1A35-EB45-2C2F-AEC1B4AE7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10107"/>
            <a:ext cx="10515600" cy="4864449"/>
          </a:xfrm>
        </p:spPr>
        <p:txBody>
          <a:bodyPr>
            <a:normAutofit/>
          </a:bodyPr>
          <a:lstStyle/>
          <a:p>
            <a:r>
              <a:rPr lang="en-US" sz="2600" b="1" kern="0" dirty="0">
                <a:solidFill>
                  <a:srgbClr val="004785"/>
                </a:solidFill>
                <a:cs typeface="Arial"/>
              </a:rPr>
              <a:t>Objective: 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Predict Customer Churn.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sz="2600" kern="0" dirty="0">
                <a:solidFill>
                  <a:srgbClr val="004785"/>
                </a:solidFill>
                <a:cs typeface="Arial"/>
              </a:rPr>
              <a:t>AI type: machine learning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sz="2600" kern="0" dirty="0">
                <a:solidFill>
                  <a:srgbClr val="004785"/>
                </a:solidFill>
                <a:cs typeface="Arial"/>
              </a:rPr>
              <a:t>Incl: Insights into customer behavior and factors leading to attrition.</a:t>
            </a:r>
          </a:p>
          <a:p>
            <a:endParaRPr lang="en-US" sz="2600" kern="0" dirty="0">
              <a:solidFill>
                <a:srgbClr val="004785"/>
              </a:solidFill>
              <a:cs typeface="Arial"/>
            </a:endParaRPr>
          </a:p>
          <a:p>
            <a:r>
              <a:rPr lang="en-US" sz="2600" b="1" kern="0" dirty="0">
                <a:solidFill>
                  <a:srgbClr val="004785"/>
                </a:solidFill>
                <a:cs typeface="Arial"/>
              </a:rPr>
              <a:t>Objective: 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increase quality control through visual inspection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sz="2600" kern="0" dirty="0">
                <a:solidFill>
                  <a:srgbClr val="004785"/>
                </a:solidFill>
                <a:cs typeface="Arial"/>
              </a:rPr>
              <a:t>AI type: Computer Vision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sz="2600" kern="0" dirty="0">
                <a:solidFill>
                  <a:srgbClr val="004785"/>
                </a:solidFill>
                <a:cs typeface="Arial"/>
              </a:rPr>
              <a:t>Incl: Automated inspection for defects and inconsistencies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0971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F9F78-A2FE-021E-2A4A-4FBB47C3A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AI use cases examples: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5805B-1A35-EB45-2C2F-AEC1B4AE7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10107"/>
            <a:ext cx="10515600" cy="4864449"/>
          </a:xfrm>
        </p:spPr>
        <p:txBody>
          <a:bodyPr>
            <a:normAutofit/>
          </a:bodyPr>
          <a:lstStyle/>
          <a:p>
            <a:pPr marL="114300" indent="0">
              <a:lnSpc>
                <a:spcPct val="93000"/>
              </a:lnSpc>
            </a:pPr>
            <a:r>
              <a:rPr lang="en-US" sz="2600" b="1" kern="0" dirty="0">
                <a:solidFill>
                  <a:srgbClr val="004785"/>
                </a:solidFill>
                <a:cs typeface="Arial"/>
              </a:rPr>
              <a:t>Objective: 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Personalize Client Engagement and Strategies</a:t>
            </a:r>
          </a:p>
          <a:p>
            <a:pPr marL="571500" indent="-457200">
              <a:lnSpc>
                <a:spcPct val="93000"/>
              </a:lnSpc>
              <a:buFont typeface="Wingdings" panose="05000000000000000000" pitchFamily="2" charset="2"/>
              <a:buChar char="§"/>
            </a:pPr>
            <a:r>
              <a:rPr lang="en-US" sz="2600" kern="0" dirty="0">
                <a:solidFill>
                  <a:srgbClr val="004785"/>
                </a:solidFill>
                <a:cs typeface="Arial"/>
              </a:rPr>
              <a:t>Type: ML, NLP</a:t>
            </a:r>
          </a:p>
          <a:p>
            <a:pPr marL="571500" indent="-457200">
              <a:lnSpc>
                <a:spcPct val="93000"/>
              </a:lnSpc>
              <a:buFont typeface="Wingdings" panose="05000000000000000000" pitchFamily="2" charset="2"/>
              <a:buChar char="§"/>
            </a:pPr>
            <a:r>
              <a:rPr lang="en-US" sz="2600" kern="0" dirty="0">
                <a:solidFill>
                  <a:srgbClr val="004785"/>
                </a:solidFill>
                <a:cs typeface="Arial"/>
              </a:rPr>
              <a:t>Incl: Tailored communication and marketing approaches for individual clients, improving client retention and satisfaction.</a:t>
            </a:r>
          </a:p>
          <a:p>
            <a:endParaRPr lang="en-US" sz="2600" kern="0" dirty="0">
              <a:solidFill>
                <a:srgbClr val="004785"/>
              </a:solidFill>
              <a:cs typeface="Arial"/>
            </a:endParaRPr>
          </a:p>
          <a:p>
            <a:r>
              <a:rPr lang="en-US" sz="2600" b="1" kern="0" dirty="0">
                <a:solidFill>
                  <a:srgbClr val="004785"/>
                </a:solidFill>
                <a:cs typeface="Arial"/>
              </a:rPr>
              <a:t>Objective:</a:t>
            </a:r>
            <a:r>
              <a:rPr lang="en-US" sz="2600" kern="0" dirty="0">
                <a:solidFill>
                  <a:srgbClr val="004785"/>
                </a:solidFill>
                <a:cs typeface="Arial"/>
              </a:rPr>
              <a:t> Chatbot for Customer Service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sz="2600" kern="0" dirty="0">
                <a:solidFill>
                  <a:srgbClr val="004785"/>
                </a:solidFill>
                <a:cs typeface="Arial"/>
              </a:rPr>
              <a:t>Type: NLP, ML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sz="2600" kern="0" dirty="0">
                <a:solidFill>
                  <a:srgbClr val="004785"/>
                </a:solidFill>
                <a:cs typeface="Arial"/>
              </a:rPr>
              <a:t>Incl: 24/7 support with natural conversation flow.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441680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54A32-90E9-3652-F7D4-CC8BFA602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AI use cases examples: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FBDBB-AAE2-F7BA-FE0C-3DDADF5991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kern="0" dirty="0">
                <a:solidFill>
                  <a:srgbClr val="004785"/>
                </a:solidFill>
                <a:cs typeface="Arial"/>
              </a:rPr>
              <a:t>Objective:</a:t>
            </a:r>
            <a:r>
              <a:rPr lang="en-US" kern="0" dirty="0">
                <a:solidFill>
                  <a:srgbClr val="004785"/>
                </a:solidFill>
                <a:cs typeface="Arial"/>
              </a:rPr>
              <a:t> Enhance Cross-Selling and Up-Selling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Type: ML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Incl: Personalized recommendations to existing clients based on their needs and history.</a:t>
            </a:r>
          </a:p>
          <a:p>
            <a:endParaRPr lang="en-US" kern="0" dirty="0">
              <a:solidFill>
                <a:srgbClr val="004785"/>
              </a:solidFill>
              <a:cs typeface="Arial"/>
            </a:endParaRPr>
          </a:p>
          <a:p>
            <a:pPr marL="114300" indent="0" algn="l"/>
            <a:r>
              <a:rPr lang="en-US" b="1" kern="0" dirty="0">
                <a:solidFill>
                  <a:srgbClr val="004785"/>
                </a:solidFill>
                <a:cs typeface="Arial"/>
              </a:rPr>
              <a:t>Objective:</a:t>
            </a:r>
            <a:r>
              <a:rPr lang="en-US" kern="0" dirty="0">
                <a:solidFill>
                  <a:srgbClr val="004785"/>
                </a:solidFill>
                <a:cs typeface="Arial"/>
              </a:rPr>
              <a:t> Natural Language Interface for Machine Operators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Type: NLP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Incl: Voice-activated controls and information retrieval, enhancing usability and safety on the shop floor.</a:t>
            </a:r>
          </a:p>
        </p:txBody>
      </p:sp>
    </p:spTree>
    <p:extLst>
      <p:ext uri="{BB962C8B-B14F-4D97-AF65-F5344CB8AC3E}">
        <p14:creationId xmlns:p14="http://schemas.microsoft.com/office/powerpoint/2010/main" val="357690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86B3D-C09D-C3B0-4A5C-8242FC1D4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ML applications examples: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C434C-F514-315E-AE80-04A0B7C78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65011"/>
            <a:ext cx="10515600" cy="4968144"/>
          </a:xfrm>
        </p:spPr>
        <p:txBody>
          <a:bodyPr>
            <a:normAutofit lnSpcReduction="10000"/>
          </a:bodyPr>
          <a:lstStyle/>
          <a:p>
            <a:pPr marL="114300" indent="0">
              <a:lnSpc>
                <a:spcPct val="150000"/>
              </a:lnSpc>
            </a:pPr>
            <a:r>
              <a:rPr lang="en-US" sz="2400" b="1" kern="0" dirty="0">
                <a:solidFill>
                  <a:srgbClr val="004785"/>
                </a:solidFill>
                <a:cs typeface="Arial"/>
              </a:rPr>
              <a:t>BUSINESS DEVELOPMENT</a:t>
            </a:r>
            <a:r>
              <a:rPr lang="en-US" sz="1800" b="1" kern="0" dirty="0">
                <a:solidFill>
                  <a:srgbClr val="004785"/>
                </a:solidFill>
                <a:cs typeface="Arial"/>
              </a:rPr>
              <a:t>:</a:t>
            </a:r>
          </a:p>
          <a:p>
            <a:pPr marL="457200" indent="-342900">
              <a:lnSpc>
                <a:spcPct val="110000"/>
              </a:lnSpc>
              <a:spcBef>
                <a:spcPts val="1000"/>
              </a:spcBef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Market Insights: Detect trends or gaps in the market, suggesting new services or niches to explore.</a:t>
            </a:r>
          </a:p>
          <a:p>
            <a:pPr marL="457200" indent="-342900">
              <a:lnSpc>
                <a:spcPct val="110000"/>
              </a:lnSpc>
              <a:spcBef>
                <a:spcPts val="1000"/>
              </a:spcBef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High-Value Prospects: Spot potential clients and partnerships.</a:t>
            </a:r>
          </a:p>
          <a:p>
            <a:pPr marL="457200" indent="-342900">
              <a:lnSpc>
                <a:spcPct val="110000"/>
              </a:lnSpc>
              <a:spcBef>
                <a:spcPts val="1000"/>
              </a:spcBef>
              <a:buClr>
                <a:srgbClr val="002060"/>
              </a:buClr>
              <a:buFont typeface="Wingdings" panose="05000000000000000000" pitchFamily="2" charset="2"/>
              <a:buChar char="§"/>
            </a:pPr>
            <a:endParaRPr lang="en-US" sz="2000" kern="0" dirty="0">
              <a:solidFill>
                <a:srgbClr val="004785"/>
              </a:solidFill>
              <a:ea typeface="Arial"/>
              <a:cs typeface="Arial"/>
            </a:endParaRPr>
          </a:p>
          <a:p>
            <a:pPr marL="114300" indent="0">
              <a:lnSpc>
                <a:spcPct val="150000"/>
              </a:lnSpc>
            </a:pPr>
            <a:r>
              <a:rPr lang="en-US" sz="2400" b="1" kern="0" dirty="0">
                <a:solidFill>
                  <a:srgbClr val="004785"/>
                </a:solidFill>
                <a:cs typeface="Arial"/>
              </a:rPr>
              <a:t>SALES</a:t>
            </a:r>
            <a:r>
              <a:rPr lang="en-US" sz="1800" b="1" kern="0" dirty="0">
                <a:solidFill>
                  <a:srgbClr val="004785"/>
                </a:solidFill>
                <a:cs typeface="Arial"/>
              </a:rPr>
              <a:t>:</a:t>
            </a:r>
          </a:p>
          <a:p>
            <a:pPr marL="457200" indent="-342900">
              <a:lnSpc>
                <a:spcPct val="110000"/>
              </a:lnSpc>
              <a:spcBef>
                <a:spcPts val="1000"/>
              </a:spcBef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Demand forecasting: Identify top services during events or for specific client groups.</a:t>
            </a:r>
          </a:p>
          <a:p>
            <a:pPr marL="457200" indent="-342900">
              <a:lnSpc>
                <a:spcPct val="110000"/>
              </a:lnSpc>
              <a:spcBef>
                <a:spcPts val="1000"/>
              </a:spcBef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ea typeface="Arial"/>
                <a:cs typeface="Arial"/>
              </a:rPr>
              <a:t>Service bundles: Identify popular service combinations for attractive bundle deals</a:t>
            </a:r>
          </a:p>
          <a:p>
            <a:pPr marL="4572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1800" kern="0" dirty="0">
              <a:solidFill>
                <a:srgbClr val="004785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8919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86B3D-C09D-C3B0-4A5C-8242FC1D4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ML applications examples: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C434C-F514-315E-AE80-04A0B7C78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40425"/>
            <a:ext cx="10515600" cy="4968144"/>
          </a:xfrm>
        </p:spPr>
        <p:txBody>
          <a:bodyPr>
            <a:normAutofit fontScale="70000" lnSpcReduction="20000"/>
          </a:bodyPr>
          <a:lstStyle/>
          <a:p>
            <a:pPr marL="114300" indent="0">
              <a:lnSpc>
                <a:spcPct val="150000"/>
              </a:lnSpc>
            </a:pPr>
            <a:r>
              <a:rPr lang="en-US" b="1" kern="0" dirty="0">
                <a:solidFill>
                  <a:srgbClr val="004785"/>
                </a:solidFill>
                <a:ea typeface="Arial"/>
                <a:cs typeface="Arial"/>
              </a:rPr>
              <a:t>PRODUCTION: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ea typeface="Arial"/>
                <a:cs typeface="Arial"/>
              </a:rPr>
              <a:t>Automated quality inspection: detect anomalies or defects in real-time using camera and sensor data 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ea typeface="Arial"/>
                <a:cs typeface="Arial"/>
              </a:rPr>
              <a:t>Real-time automation of machine calibration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ea typeface="Arial"/>
                <a:cs typeface="Arial"/>
              </a:rPr>
              <a:t>Project monitoring vs blueprint: real-time comparison of object vs 3D model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ea typeface="Arial"/>
                <a:cs typeface="Arial"/>
              </a:rPr>
              <a:t>Predictive maintenance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endParaRPr lang="en-US" kern="0" dirty="0">
              <a:solidFill>
                <a:srgbClr val="004785"/>
              </a:solidFill>
              <a:ea typeface="Arial"/>
              <a:cs typeface="Arial"/>
            </a:endParaRPr>
          </a:p>
          <a:p>
            <a:pPr marL="114300" indent="0">
              <a:lnSpc>
                <a:spcPct val="150000"/>
              </a:lnSpc>
            </a:pPr>
            <a:r>
              <a:rPr lang="en-US" b="1" kern="0" dirty="0">
                <a:solidFill>
                  <a:srgbClr val="004785"/>
                </a:solidFill>
                <a:ea typeface="Arial"/>
                <a:cs typeface="Arial"/>
              </a:rPr>
              <a:t>OPERATIONS:</a:t>
            </a:r>
          </a:p>
          <a:p>
            <a:pPr marL="5715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ea typeface="Arial"/>
                <a:cs typeface="Arial"/>
              </a:rPr>
              <a:t>Resource optimization: manual(repetitive) tasks, project costs, supply chains, HR</a:t>
            </a:r>
          </a:p>
          <a:p>
            <a:pPr marL="5715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ea typeface="Arial"/>
                <a:cs typeface="Arial"/>
              </a:rPr>
              <a:t>Digitalization of documents &amp; text </a:t>
            </a:r>
          </a:p>
          <a:p>
            <a:pPr marL="5715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ea typeface="Arial"/>
                <a:cs typeface="Arial"/>
              </a:rPr>
              <a:t>Digital Labs: Merge real tests with digital modeling for faster, accurate results.</a:t>
            </a:r>
          </a:p>
          <a:p>
            <a:pPr marL="5715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kern="0" dirty="0">
              <a:solidFill>
                <a:srgbClr val="004785"/>
              </a:solidFill>
              <a:ea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03555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48080-8EB8-1863-CF97-DCA9802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AI/ML in manufacturing: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661E2F3-4F72-F1F1-6372-5178FAA60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845257"/>
            <a:ext cx="97536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BAAEB8-EC6C-98E0-28F0-A397B0CD23F6}"/>
              </a:ext>
            </a:extLst>
          </p:cNvPr>
          <p:cNvSpPr txBox="1"/>
          <p:nvPr/>
        </p:nvSpPr>
        <p:spPr>
          <a:xfrm>
            <a:off x="228601" y="6469427"/>
            <a:ext cx="1080076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https://www.pwc.de/de/digitale-transformation/digital-factories-2020-shaping-the-future-of-manufacturing.pdf</a:t>
            </a:r>
          </a:p>
        </p:txBody>
      </p:sp>
    </p:spTree>
    <p:extLst>
      <p:ext uri="{BB962C8B-B14F-4D97-AF65-F5344CB8AC3E}">
        <p14:creationId xmlns:p14="http://schemas.microsoft.com/office/powerpoint/2010/main" val="1186961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4DA5B-91B0-C802-A993-8429E6676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150" y="714375"/>
            <a:ext cx="6096000" cy="57578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kern="0" dirty="0">
                <a:solidFill>
                  <a:srgbClr val="00386A"/>
                </a:solidFill>
                <a:cs typeface="Arial"/>
              </a:rPr>
              <a:t>George Shevardenidze</a:t>
            </a:r>
          </a:p>
          <a:p>
            <a:pPr marL="0" indent="0">
              <a:buNone/>
            </a:pPr>
            <a:endParaRPr lang="en-US" sz="2400" kern="0" dirty="0">
              <a:solidFill>
                <a:srgbClr val="00386A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386A"/>
                </a:solidFill>
                <a:cs typeface="Arial"/>
              </a:rPr>
              <a:t>17 years experience in </a:t>
            </a:r>
            <a:r>
              <a:rPr lang="en-US" sz="2400" b="1" kern="0" dirty="0">
                <a:solidFill>
                  <a:srgbClr val="00386A"/>
                </a:solidFill>
                <a:cs typeface="Arial"/>
              </a:rPr>
              <a:t>B2B professional services</a:t>
            </a:r>
            <a:r>
              <a:rPr lang="en-US" sz="2400" kern="0" dirty="0">
                <a:solidFill>
                  <a:srgbClr val="00386A"/>
                </a:solidFill>
                <a:cs typeface="Arial"/>
              </a:rPr>
              <a:t>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386A"/>
                </a:solidFill>
                <a:cs typeface="Arial"/>
              </a:rPr>
              <a:t>Domain expertise: </a:t>
            </a:r>
            <a:r>
              <a:rPr lang="en-US" sz="2400" b="1" kern="0" dirty="0">
                <a:solidFill>
                  <a:srgbClr val="00386A"/>
                </a:solidFill>
                <a:cs typeface="Arial"/>
              </a:rPr>
              <a:t>commercial operations</a:t>
            </a:r>
            <a:r>
              <a:rPr lang="en-US" sz="2400" kern="0" dirty="0">
                <a:solidFill>
                  <a:srgbClr val="00386A"/>
                </a:solidFill>
                <a:cs typeface="Arial"/>
              </a:rPr>
              <a:t>, business development, sales;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386A"/>
                </a:solidFill>
                <a:cs typeface="Arial"/>
              </a:rPr>
              <a:t>Key industries: oil &amp; gas, energy, heavy machinery.</a:t>
            </a:r>
          </a:p>
          <a:p>
            <a:pPr marL="0" indent="0">
              <a:buNone/>
            </a:pPr>
            <a:endParaRPr lang="en-US" sz="2400" kern="0" dirty="0">
              <a:solidFill>
                <a:srgbClr val="00386A"/>
              </a:solidFill>
              <a:cs typeface="Arial"/>
            </a:endParaRPr>
          </a:p>
          <a:p>
            <a:pPr marL="0" indent="0">
              <a:buNone/>
            </a:pPr>
            <a:r>
              <a:rPr lang="en-US" sz="2400" b="1" kern="0" dirty="0">
                <a:solidFill>
                  <a:srgbClr val="00386A"/>
                </a:solidFill>
                <a:cs typeface="Arial"/>
              </a:rPr>
              <a:t>Coupled with: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386A"/>
                </a:solidFill>
                <a:cs typeface="Arial"/>
              </a:rPr>
              <a:t>Data science, Python, AI, Machine learning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386A"/>
                </a:solidFill>
                <a:cs typeface="Arial"/>
              </a:rPr>
              <a:t>Google and IBM data analyst certificate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386A"/>
              </a:solidFill>
              <a:cs typeface="Arial"/>
            </a:endParaRPr>
          </a:p>
        </p:txBody>
      </p:sp>
      <p:pic>
        <p:nvPicPr>
          <p:cNvPr id="4" name="Рисунок 7">
            <a:extLst>
              <a:ext uri="{FF2B5EF4-FFF2-40B4-BE49-F238E27FC236}">
                <a16:creationId xmlns:a16="http://schemas.microsoft.com/office/drawing/2014/main" id="{EC0C6215-0B9F-5CE7-DE4B-DB415B653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8964" y="714375"/>
            <a:ext cx="3065733" cy="305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45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88483-85B3-3E4A-552B-693D46EF5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162"/>
            <a:ext cx="5949099" cy="369332"/>
          </a:xfrm>
        </p:spPr>
        <p:txBody>
          <a:bodyPr>
            <a:normAutofit/>
          </a:bodyPr>
          <a:lstStyle/>
          <a:p>
            <a:r>
              <a:rPr lang="en-US" sz="2000" dirty="0"/>
              <a:t>Why use ML?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91D402-3F9F-FDED-4314-FC0F7B360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260" y="1191593"/>
            <a:ext cx="3693117" cy="29690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A06A51-0C54-13E7-0A2F-91F50F02676B}"/>
              </a:ext>
            </a:extLst>
          </p:cNvPr>
          <p:cNvSpPr txBox="1"/>
          <p:nvPr/>
        </p:nvSpPr>
        <p:spPr>
          <a:xfrm>
            <a:off x="1074611" y="5193588"/>
            <a:ext cx="46757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Understands client relationships &amp; emotions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691BA4-A0EF-E69C-BDB5-D162029DA4A2}"/>
              </a:ext>
            </a:extLst>
          </p:cNvPr>
          <p:cNvSpPr txBox="1"/>
          <p:nvPr/>
        </p:nvSpPr>
        <p:spPr>
          <a:xfrm>
            <a:off x="1065185" y="5547972"/>
            <a:ext cx="4298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Insights from personal interactions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B5BE06-E4D8-EFA8-F1A4-95247AEDFB8D}"/>
              </a:ext>
            </a:extLst>
          </p:cNvPr>
          <p:cNvSpPr txBox="1"/>
          <p:nvPr/>
        </p:nvSpPr>
        <p:spPr>
          <a:xfrm>
            <a:off x="1074612" y="4344580"/>
            <a:ext cx="4298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Knowledge, intuition and experience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D391DE-E4B1-8339-6259-B4B761F40C7F}"/>
              </a:ext>
            </a:extLst>
          </p:cNvPr>
          <p:cNvSpPr txBox="1"/>
          <p:nvPr/>
        </p:nvSpPr>
        <p:spPr>
          <a:xfrm>
            <a:off x="1065185" y="5917304"/>
            <a:ext cx="6221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Processes a limited set of data at a time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08E8E2-3352-F3FC-3A90-E46DA630E25C}"/>
              </a:ext>
            </a:extLst>
          </p:cNvPr>
          <p:cNvSpPr txBox="1"/>
          <p:nvPr/>
        </p:nvSpPr>
        <p:spPr>
          <a:xfrm>
            <a:off x="7101075" y="4344580"/>
            <a:ext cx="3309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Fresh, unbiased perspective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7472F2-E68F-FC1E-A3EA-21427525D37A}"/>
              </a:ext>
            </a:extLst>
          </p:cNvPr>
          <p:cNvSpPr txBox="1"/>
          <p:nvPr/>
        </p:nvSpPr>
        <p:spPr>
          <a:xfrm>
            <a:off x="7101075" y="5549679"/>
            <a:ext cx="50909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Patterns from across the company and industry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B1FB93-D7CE-32B6-5AFD-1B105941AC56}"/>
              </a:ext>
            </a:extLst>
          </p:cNvPr>
          <p:cNvSpPr txBox="1"/>
          <p:nvPr/>
        </p:nvSpPr>
        <p:spPr>
          <a:xfrm>
            <a:off x="7101074" y="5904063"/>
            <a:ext cx="46757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Analyzes very large datasets simultaneously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98A163-BE0A-DA2C-CECE-9B7FAC842EFF}"/>
              </a:ext>
            </a:extLst>
          </p:cNvPr>
          <p:cNvSpPr txBox="1"/>
          <p:nvPr/>
        </p:nvSpPr>
        <p:spPr>
          <a:xfrm>
            <a:off x="7101074" y="5161370"/>
            <a:ext cx="44400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Offers objective, data-backed insights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D2093C7-FD59-D860-6427-F304A3DB2975}"/>
              </a:ext>
            </a:extLst>
          </p:cNvPr>
          <p:cNvSpPr txBox="1"/>
          <p:nvPr/>
        </p:nvSpPr>
        <p:spPr>
          <a:xfrm>
            <a:off x="1074611" y="4758594"/>
            <a:ext cx="47794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Might overlook minute details occasionally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2B9746-1132-F7FB-4AC0-4FE7D7391889}"/>
              </a:ext>
            </a:extLst>
          </p:cNvPr>
          <p:cNvSpPr txBox="1"/>
          <p:nvPr/>
        </p:nvSpPr>
        <p:spPr>
          <a:xfrm>
            <a:off x="7101074" y="4758594"/>
            <a:ext cx="46757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4785"/>
                </a:solidFill>
                <a:cs typeface="Arial"/>
              </a:rPr>
              <a:t>Consistently spots even the tiniest patterns</a:t>
            </a:r>
          </a:p>
        </p:txBody>
      </p:sp>
      <p:pic>
        <p:nvPicPr>
          <p:cNvPr id="1028" name="Picture 4" descr="Premium AI Image | Robot engrossed in a book Exploring machine learning and  artificial intelligence AI">
            <a:extLst>
              <a:ext uri="{FF2B5EF4-FFF2-40B4-BE49-F238E27FC236}">
                <a16:creationId xmlns:a16="http://schemas.microsoft.com/office/drawing/2014/main" id="{70DE85BE-D4FC-4C7A-0BDF-DCF9C6555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0359" y="1170755"/>
            <a:ext cx="3262120" cy="3085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04CCB0B-DBF1-D74D-2E6C-085CF63DCD68}"/>
              </a:ext>
            </a:extLst>
          </p:cNvPr>
          <p:cNvSpPr txBox="1"/>
          <p:nvPr/>
        </p:nvSpPr>
        <p:spPr>
          <a:xfrm>
            <a:off x="7862655" y="492609"/>
            <a:ext cx="2132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Ayo</a:t>
            </a:r>
          </a:p>
          <a:p>
            <a:r>
              <a:rPr lang="en-US" dirty="0"/>
              <a:t>  Machine Learning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152B8B7-BDE0-823E-924B-D8D6C0B79995}"/>
              </a:ext>
            </a:extLst>
          </p:cNvPr>
          <p:cNvSpPr txBox="1"/>
          <p:nvPr/>
        </p:nvSpPr>
        <p:spPr>
          <a:xfrm>
            <a:off x="1913556" y="498042"/>
            <a:ext cx="2620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Harvey</a:t>
            </a:r>
          </a:p>
          <a:p>
            <a:r>
              <a:rPr lang="en-US" dirty="0"/>
              <a:t>    Business Professional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08C4117-9FDE-E67F-15CB-35D64EE37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362" y="1871589"/>
            <a:ext cx="1403011" cy="168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8819F1-A652-F6B8-E0B7-70B416EC6E19}"/>
              </a:ext>
            </a:extLst>
          </p:cNvPr>
          <p:cNvSpPr txBox="1"/>
          <p:nvPr/>
        </p:nvSpPr>
        <p:spPr>
          <a:xfrm>
            <a:off x="1065185" y="4661217"/>
            <a:ext cx="1047591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kern="0" dirty="0">
                <a:solidFill>
                  <a:srgbClr val="004785"/>
                </a:solidFill>
                <a:cs typeface="Arial"/>
              </a:rPr>
              <a:t>“A.I. may not replace managers, but the managers that use A.I. will replace the managers that do not.”</a:t>
            </a:r>
          </a:p>
          <a:p>
            <a:endParaRPr lang="en-US" b="1" kern="0" dirty="0">
              <a:solidFill>
                <a:srgbClr val="004785"/>
              </a:solidFill>
              <a:cs typeface="Arial"/>
            </a:endParaRPr>
          </a:p>
          <a:p>
            <a:r>
              <a:rPr lang="en-US" kern="0" dirty="0">
                <a:solidFill>
                  <a:srgbClr val="004785"/>
                </a:solidFill>
                <a:cs typeface="Arial"/>
              </a:rPr>
              <a:t>Rob Thomas</a:t>
            </a:r>
          </a:p>
          <a:p>
            <a:r>
              <a:rPr lang="en-US" kern="0" dirty="0">
                <a:solidFill>
                  <a:srgbClr val="004785"/>
                </a:solidFill>
                <a:cs typeface="Arial"/>
              </a:rPr>
              <a:t>IBM CCO</a:t>
            </a:r>
          </a:p>
        </p:txBody>
      </p:sp>
    </p:spTree>
    <p:extLst>
      <p:ext uri="{BB962C8B-B14F-4D97-AF65-F5344CB8AC3E}">
        <p14:creationId xmlns:p14="http://schemas.microsoft.com/office/powerpoint/2010/main" val="336718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allAtOnce"/>
      <p:bldP spid="12" grpId="0"/>
      <p:bldP spid="12" grpId="1"/>
      <p:bldP spid="14" grpId="0"/>
      <p:bldP spid="14" grpId="1"/>
      <p:bldP spid="16" grpId="0" build="allAtOnce"/>
      <p:bldP spid="19" grpId="0"/>
      <p:bldP spid="19" grpId="1"/>
      <p:bldP spid="21" grpId="0"/>
      <p:bldP spid="21" grpId="1"/>
      <p:bldP spid="23" grpId="0" build="allAtOnce"/>
      <p:bldP spid="25" grpId="0" build="allAtOnce"/>
      <p:bldP spid="27" grpId="0" build="allAtOnce"/>
      <p:bldP spid="29" grpId="0" build="allAtOnce"/>
      <p:bldP spid="30" grpId="0"/>
      <p:bldP spid="33" grpId="0"/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5D9A2-6A3B-5AF3-9C8E-ABF04B248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433" y="0"/>
            <a:ext cx="10515600" cy="882650"/>
          </a:xfrm>
        </p:spPr>
        <p:txBody>
          <a:bodyPr>
            <a:normAutofit/>
          </a:bodyPr>
          <a:lstStyle/>
          <a:p>
            <a:r>
              <a:rPr lang="en-US" sz="2800" dirty="0"/>
              <a:t>ML project example (simplified)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942081-4153-ED52-706D-7F5F0DE23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0766" y="882650"/>
            <a:ext cx="10515600" cy="563127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b="1" kern="0" dirty="0">
                <a:solidFill>
                  <a:srgbClr val="004785"/>
                </a:solidFill>
                <a:cs typeface="Arial"/>
              </a:rPr>
              <a:t>Business objective: </a:t>
            </a:r>
            <a:r>
              <a:rPr lang="en-US" sz="1800" kern="0" dirty="0">
                <a:solidFill>
                  <a:srgbClr val="004785"/>
                </a:solidFill>
                <a:cs typeface="Arial"/>
              </a:rPr>
              <a:t>Generate more revenues and expand market reach.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1" kern="0" dirty="0">
                <a:solidFill>
                  <a:srgbClr val="004785"/>
                </a:solidFill>
                <a:cs typeface="Arial"/>
              </a:rPr>
              <a:t>Data Preparation </a:t>
            </a:r>
            <a:r>
              <a:rPr lang="en-US" sz="1800" kern="0" dirty="0">
                <a:solidFill>
                  <a:srgbClr val="004785"/>
                </a:solidFill>
                <a:cs typeface="Arial"/>
              </a:rPr>
              <a:t>(30% of time):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Gather 5000 assignments from 500 clients on the market.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Clean and preprocess the data to ensure quality.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1" kern="0" dirty="0">
                <a:solidFill>
                  <a:srgbClr val="004785"/>
                </a:solidFill>
                <a:cs typeface="Arial"/>
              </a:rPr>
              <a:t>Insight Mining </a:t>
            </a:r>
            <a:r>
              <a:rPr lang="en-US" sz="1800" kern="0" dirty="0">
                <a:solidFill>
                  <a:srgbClr val="004785"/>
                </a:solidFill>
                <a:cs typeface="Arial"/>
              </a:rPr>
              <a:t>(25% of time):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Use Data analytics or Machine learning techniques.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Dive deep to find patterns, correlations, and trends in the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1" kern="0" dirty="0">
                <a:solidFill>
                  <a:srgbClr val="004785"/>
                </a:solidFill>
                <a:cs typeface="Arial"/>
              </a:rPr>
              <a:t>Model Testing &amp; Deployment </a:t>
            </a:r>
            <a:r>
              <a:rPr lang="en-US" sz="1800" kern="0" dirty="0">
                <a:solidFill>
                  <a:srgbClr val="004785"/>
                </a:solidFill>
                <a:cs typeface="Arial"/>
              </a:rPr>
              <a:t>(20% of time):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Fine-tune the model based on initial findings.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Deploy the model to ensure it's ready for real-world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1" kern="0" dirty="0">
                <a:solidFill>
                  <a:srgbClr val="004785"/>
                </a:solidFill>
                <a:cs typeface="Arial"/>
              </a:rPr>
              <a:t>Real-world Application </a:t>
            </a:r>
            <a:r>
              <a:rPr lang="en-US" sz="1800" kern="0" dirty="0">
                <a:solidFill>
                  <a:srgbClr val="004785"/>
                </a:solidFill>
                <a:cs typeface="Arial"/>
              </a:rPr>
              <a:t>(25% of time):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Apply the model to ongoing data.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Outputs: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A. Tailored marketing recommendations for client segments.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B. New potential service bundles based on past client behavior.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004785"/>
                </a:solidFill>
                <a:cs typeface="Arial"/>
              </a:rPr>
              <a:t>C. Forecasting to predict which services will be in high demand.</a:t>
            </a:r>
          </a:p>
          <a:p>
            <a:pPr marL="0" indent="0">
              <a:buNone/>
            </a:pPr>
            <a:endParaRPr lang="en-US" sz="1050" kern="0" dirty="0">
              <a:solidFill>
                <a:srgbClr val="004785"/>
              </a:solidFill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273D6E-922A-1A49-5B98-AF405B71E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5506" y="690874"/>
            <a:ext cx="874440" cy="703002"/>
          </a:xfrm>
          <a:prstGeom prst="rect">
            <a:avLst/>
          </a:prstGeom>
        </p:spPr>
      </p:pic>
      <p:pic>
        <p:nvPicPr>
          <p:cNvPr id="5" name="Picture 4" descr="Premium AI Image | Robot engrossed in a book Exploring machine learning and  artificial intelligence AI">
            <a:extLst>
              <a:ext uri="{FF2B5EF4-FFF2-40B4-BE49-F238E27FC236}">
                <a16:creationId xmlns:a16="http://schemas.microsoft.com/office/drawing/2014/main" id="{FD09E637-8479-9BEC-E8EF-635DC59B9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5506" y="1517684"/>
            <a:ext cx="874440" cy="827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remium AI Image | Robot engrossed in a book Exploring machine learning and  artificial intelligence AI">
            <a:extLst>
              <a:ext uri="{FF2B5EF4-FFF2-40B4-BE49-F238E27FC236}">
                <a16:creationId xmlns:a16="http://schemas.microsoft.com/office/drawing/2014/main" id="{96DF73BB-6129-F268-020C-0DE3C1A33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5506" y="2457730"/>
            <a:ext cx="874440" cy="827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Premium AI Image | Robot engrossed in a book Exploring machine learning and  artificial intelligence AI">
            <a:extLst>
              <a:ext uri="{FF2B5EF4-FFF2-40B4-BE49-F238E27FC236}">
                <a16:creationId xmlns:a16="http://schemas.microsoft.com/office/drawing/2014/main" id="{60BE7F84-54F4-2553-A7EC-8A628BC4D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5506" y="3418793"/>
            <a:ext cx="874440" cy="827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83157C-0886-4337-DB2F-A04D95EC9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5506" y="5272348"/>
            <a:ext cx="874440" cy="703002"/>
          </a:xfrm>
          <a:prstGeom prst="rect">
            <a:avLst/>
          </a:prstGeom>
        </p:spPr>
      </p:pic>
      <p:pic>
        <p:nvPicPr>
          <p:cNvPr id="10" name="Picture 9" descr="Premium AI Image | Robot engrossed in a book Exploring machine learning and  artificial intelligence AI">
            <a:extLst>
              <a:ext uri="{FF2B5EF4-FFF2-40B4-BE49-F238E27FC236}">
                <a16:creationId xmlns:a16="http://schemas.microsoft.com/office/drawing/2014/main" id="{16B943C0-2E7B-3694-3721-AB69C699C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5506" y="4350513"/>
            <a:ext cx="874440" cy="827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73999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0140-D813-1882-F2B8-68FB6D099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015"/>
            <a:ext cx="8824274" cy="737811"/>
          </a:xfrm>
        </p:spPr>
        <p:txBody>
          <a:bodyPr/>
          <a:lstStyle/>
          <a:p>
            <a:r>
              <a:rPr lang="en-US" sz="2800" dirty="0"/>
              <a:t>AI/ML models in production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B79B9-1AD2-0ADB-734E-80869F312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53331"/>
            <a:ext cx="10515600" cy="49683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Many forms of user interface:</a:t>
            </a:r>
          </a:p>
          <a:p>
            <a:pPr marL="0" indent="0">
              <a:buNone/>
            </a:pPr>
            <a:endParaRPr lang="en-US" sz="2400" kern="0" dirty="0">
              <a:solidFill>
                <a:srgbClr val="004785"/>
              </a:solidFill>
              <a:cs typeface="Arial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Web application (Chrome, IE </a:t>
            </a:r>
            <a:r>
              <a:rPr lang="en-US" sz="2400" kern="0" dirty="0" err="1">
                <a:solidFill>
                  <a:srgbClr val="004785"/>
                </a:solidFill>
                <a:cs typeface="Arial"/>
              </a:rPr>
              <a:t>etc</a:t>
            </a:r>
            <a:r>
              <a:rPr lang="en-US" sz="2400" kern="0" dirty="0">
                <a:solidFill>
                  <a:srgbClr val="004785"/>
                </a:solidFill>
                <a:cs typeface="Arial"/>
              </a:rPr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Desktop software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Dashboards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Mobile applications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Embedded &amp; IoT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4785"/>
              </a:solidFill>
              <a:cs typeface="Arial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In variety of cases these can be integrated in existing ERP systems.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40368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A7B7-DAF1-7656-19B3-AA4B9614C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7182" y="2766218"/>
            <a:ext cx="6137635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AI integration to Business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096450890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AI: An Opportunity and a Risk"/>
          <p:cNvSpPr txBox="1">
            <a:spLocks noGrp="1"/>
          </p:cNvSpPr>
          <p:nvPr>
            <p:ph type="title"/>
          </p:nvPr>
        </p:nvSpPr>
        <p:spPr>
          <a:xfrm>
            <a:off x="554313" y="280485"/>
            <a:ext cx="10515600" cy="62627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2800" dirty="0"/>
              <a:t>AI: An Opportunity and a Risk</a:t>
            </a:r>
          </a:p>
        </p:txBody>
      </p:sp>
      <p:pic>
        <p:nvPicPr>
          <p:cNvPr id="251" name="Picture 16" descr="Picture 1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640610" y="991403"/>
            <a:ext cx="137161" cy="137161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Subtitle 4"/>
          <p:cNvSpPr txBox="1"/>
          <p:nvPr/>
        </p:nvSpPr>
        <p:spPr>
          <a:xfrm>
            <a:off x="812800" y="1257300"/>
            <a:ext cx="10515600" cy="848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342900" lvl="2" indent="-342900" defTabSz="457200">
              <a:lnSpc>
                <a:spcPct val="110000"/>
              </a:lnSpc>
              <a:spcBef>
                <a:spcPts val="1500"/>
              </a:spcBef>
              <a:buSzPct val="100000"/>
              <a:buFont typeface="Wingdings" panose="05000000000000000000" pitchFamily="2" charset="2"/>
              <a:buChar char="§"/>
              <a:defRPr sz="4800">
                <a:solidFill>
                  <a:schemeClr val="accent1"/>
                </a:solidFill>
              </a:defRPr>
            </a:pPr>
            <a:r>
              <a:rPr sz="2400" kern="0" dirty="0">
                <a:solidFill>
                  <a:srgbClr val="004785"/>
                </a:solidFill>
                <a:cs typeface="Arial"/>
              </a:rPr>
              <a:t>AI is viewed by business leaders as both an opportunity and a risk</a:t>
            </a:r>
          </a:p>
        </p:txBody>
      </p:sp>
      <p:sp>
        <p:nvSpPr>
          <p:cNvPr id="253" name="Subtitle 4"/>
          <p:cNvSpPr txBox="1"/>
          <p:nvPr/>
        </p:nvSpPr>
        <p:spPr>
          <a:xfrm>
            <a:off x="812800" y="5310446"/>
            <a:ext cx="10515600" cy="1054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342900" lvl="2" indent="-342900" defTabSz="457200">
              <a:lnSpc>
                <a:spcPct val="110000"/>
              </a:lnSpc>
              <a:spcBef>
                <a:spcPts val="1500"/>
              </a:spcBef>
              <a:buSzPct val="100000"/>
              <a:buFont typeface="Wingdings" panose="05000000000000000000" pitchFamily="2" charset="2"/>
              <a:buChar char="§"/>
              <a:defRPr sz="4800">
                <a:solidFill>
                  <a:schemeClr val="accent1"/>
                </a:solidFill>
              </a:defRPr>
            </a:pPr>
            <a:r>
              <a:rPr sz="2400" kern="0" dirty="0">
                <a:solidFill>
                  <a:srgbClr val="004785"/>
                </a:solidFill>
                <a:cs typeface="Arial"/>
              </a:rPr>
              <a:t>Driven by the opportunities and risks, companies in many industries have announced AI initiatives</a:t>
            </a:r>
            <a:endParaRPr lang="en-US" sz="2200" b="1" dirty="0"/>
          </a:p>
          <a:p>
            <a:pPr marL="285750" lvl="2" indent="-285750" defTabSz="457200">
              <a:lnSpc>
                <a:spcPct val="110000"/>
              </a:lnSpc>
              <a:spcBef>
                <a:spcPts val="1500"/>
              </a:spcBef>
              <a:buSzPct val="100000"/>
              <a:buFont typeface="Arial"/>
              <a:buChar char="•"/>
              <a:defRPr sz="4800">
                <a:solidFill>
                  <a:schemeClr val="accent1"/>
                </a:solidFill>
              </a:defRPr>
            </a:pPr>
            <a:endParaRPr sz="2400" kern="0" dirty="0">
              <a:solidFill>
                <a:srgbClr val="004785"/>
              </a:solidFill>
              <a:cs typeface="Arial"/>
            </a:endParaRPr>
          </a:p>
        </p:txBody>
      </p:sp>
      <p:sp>
        <p:nvSpPr>
          <p:cNvPr id="254" name="Subtitle 4"/>
          <p:cNvSpPr txBox="1"/>
          <p:nvPr/>
        </p:nvSpPr>
        <p:spPr>
          <a:xfrm>
            <a:off x="838200" y="1871566"/>
            <a:ext cx="10515600" cy="480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lvl="2" algn="ctr" defTabSz="457200">
              <a:lnSpc>
                <a:spcPct val="110000"/>
              </a:lnSpc>
              <a:spcBef>
                <a:spcPts val="1500"/>
              </a:spcBef>
              <a:defRPr sz="4800">
                <a:solidFill>
                  <a:schemeClr val="accent1"/>
                </a:solidFill>
              </a:defRPr>
            </a:pPr>
            <a:r>
              <a:rPr sz="2400" kern="0" dirty="0">
                <a:solidFill>
                  <a:srgbClr val="004785"/>
                </a:solidFill>
                <a:cs typeface="Arial"/>
              </a:rPr>
              <a:t>From a 2019 BCG/MIT report: </a:t>
            </a:r>
          </a:p>
        </p:txBody>
      </p:sp>
      <p:grpSp>
        <p:nvGrpSpPr>
          <p:cNvPr id="260" name="Group"/>
          <p:cNvGrpSpPr/>
          <p:nvPr/>
        </p:nvGrpSpPr>
        <p:grpSpPr>
          <a:xfrm>
            <a:off x="6935157" y="2518039"/>
            <a:ext cx="2340426" cy="1767463"/>
            <a:chOff x="0" y="0"/>
            <a:chExt cx="4680850" cy="3534921"/>
          </a:xfrm>
        </p:grpSpPr>
        <p:sp>
          <p:nvSpPr>
            <p:cNvPr id="258" name="TextBox 15"/>
            <p:cNvSpPr/>
            <p:nvPr/>
          </p:nvSpPr>
          <p:spPr>
            <a:xfrm>
              <a:off x="1110538" y="0"/>
              <a:ext cx="2459775" cy="1323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2860" tIns="22860" rIns="22860" bIns="22860" numCol="1" anchor="t">
              <a:spAutoFit/>
            </a:bodyPr>
            <a:lstStyle>
              <a:lvl1pPr algn="ctr" defTabSz="914400">
                <a:defRPr sz="8000" b="1">
                  <a:solidFill>
                    <a:schemeClr val="accent4"/>
                  </a:solidFill>
                </a:defRPr>
              </a:lvl1pPr>
            </a:lstStyle>
            <a:p>
              <a:r>
                <a:rPr sz="4000" dirty="0">
                  <a:solidFill>
                    <a:srgbClr val="FF0000"/>
                  </a:solidFill>
                </a:rPr>
                <a:t>45%</a:t>
              </a:r>
            </a:p>
          </p:txBody>
        </p:sp>
        <p:sp>
          <p:nvSpPr>
            <p:cNvPr id="259" name="TextBox 17"/>
            <p:cNvSpPr/>
            <p:nvPr/>
          </p:nvSpPr>
          <p:spPr>
            <a:xfrm>
              <a:off x="0" y="1226600"/>
              <a:ext cx="4680850" cy="23083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2860" tIns="22860" rIns="22860" bIns="22860" numCol="1" anchor="t">
              <a:spAutoFit/>
            </a:bodyPr>
            <a:lstStyle/>
            <a:p>
              <a:pPr algn="ctr" defTabSz="457200">
                <a:defRPr sz="4400">
                  <a:solidFill>
                    <a:schemeClr val="accent1"/>
                  </a:solidFill>
                </a:defRPr>
              </a:pPr>
              <a:r>
                <a:rPr sz="2400" kern="0" dirty="0">
                  <a:solidFill>
                    <a:srgbClr val="004785"/>
                  </a:solidFill>
                  <a:cs typeface="Arial"/>
                </a:rPr>
                <a:t>of companies feel  AI poses some business </a:t>
              </a:r>
              <a:r>
                <a:rPr sz="2200" b="1" dirty="0"/>
                <a:t>risk</a:t>
              </a:r>
            </a:p>
          </p:txBody>
        </p:sp>
      </p:grpSp>
      <p:grpSp>
        <p:nvGrpSpPr>
          <p:cNvPr id="10" name="Group">
            <a:extLst>
              <a:ext uri="{FF2B5EF4-FFF2-40B4-BE49-F238E27FC236}">
                <a16:creationId xmlns:a16="http://schemas.microsoft.com/office/drawing/2014/main" id="{FA90B0A4-702B-70B0-E9EE-CDB831664997}"/>
              </a:ext>
            </a:extLst>
          </p:cNvPr>
          <p:cNvGrpSpPr/>
          <p:nvPr/>
        </p:nvGrpSpPr>
        <p:grpSpPr>
          <a:xfrm>
            <a:off x="2196730" y="2491651"/>
            <a:ext cx="2724061" cy="1736685"/>
            <a:chOff x="0" y="0"/>
            <a:chExt cx="4680850" cy="3473365"/>
          </a:xfrm>
        </p:grpSpPr>
        <p:sp>
          <p:nvSpPr>
            <p:cNvPr id="11" name="TextBox 15">
              <a:extLst>
                <a:ext uri="{FF2B5EF4-FFF2-40B4-BE49-F238E27FC236}">
                  <a16:creationId xmlns:a16="http://schemas.microsoft.com/office/drawing/2014/main" id="{893B3435-BD40-5FB0-B77F-7BD27C5B6021}"/>
                </a:ext>
              </a:extLst>
            </p:cNvPr>
            <p:cNvSpPr/>
            <p:nvPr/>
          </p:nvSpPr>
          <p:spPr>
            <a:xfrm>
              <a:off x="1110538" y="0"/>
              <a:ext cx="2459775" cy="1323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2860" tIns="22860" rIns="22860" bIns="22860" numCol="1" anchor="t">
              <a:spAutoFit/>
            </a:bodyPr>
            <a:lstStyle>
              <a:lvl1pPr algn="ctr" defTabSz="914400">
                <a:defRPr sz="8000" b="1">
                  <a:solidFill>
                    <a:schemeClr val="accent4"/>
                  </a:solidFill>
                </a:defRPr>
              </a:lvl1pPr>
            </a:lstStyle>
            <a:p>
              <a:r>
                <a:rPr lang="en-US" sz="4000" dirty="0">
                  <a:solidFill>
                    <a:srgbClr val="FF0000"/>
                  </a:solidFill>
                </a:rPr>
                <a:t>9/10</a:t>
              </a:r>
              <a:endParaRPr sz="4000" dirty="0">
                <a:solidFill>
                  <a:srgbClr val="FF0000"/>
                </a:solidFill>
              </a:endParaRPr>
            </a:p>
          </p:txBody>
        </p:sp>
        <p:sp>
          <p:nvSpPr>
            <p:cNvPr id="12" name="TextBox 17">
              <a:extLst>
                <a:ext uri="{FF2B5EF4-FFF2-40B4-BE49-F238E27FC236}">
                  <a16:creationId xmlns:a16="http://schemas.microsoft.com/office/drawing/2014/main" id="{FD211E68-F892-0EA1-8644-0D8510B19FF4}"/>
                </a:ext>
              </a:extLst>
            </p:cNvPr>
            <p:cNvSpPr/>
            <p:nvPr/>
          </p:nvSpPr>
          <p:spPr>
            <a:xfrm>
              <a:off x="0" y="1226600"/>
              <a:ext cx="4680850" cy="22467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2860" tIns="22860" rIns="22860" bIns="22860" numCol="1" anchor="t">
              <a:spAutoFit/>
            </a:bodyPr>
            <a:lstStyle/>
            <a:p>
              <a:pPr algn="ctr" defTabSz="457200">
                <a:defRPr sz="4400">
                  <a:solidFill>
                    <a:schemeClr val="accent1"/>
                  </a:solidFill>
                </a:defRPr>
              </a:pPr>
              <a:r>
                <a:rPr lang="en-US" sz="2400" kern="0" dirty="0">
                  <a:solidFill>
                    <a:srgbClr val="004785"/>
                  </a:solidFill>
                  <a:cs typeface="Arial"/>
                </a:rPr>
                <a:t>companies feel AI presents a business </a:t>
              </a:r>
              <a:r>
                <a:rPr lang="en-US" sz="2200" b="1" dirty="0"/>
                <a:t>opportunity</a:t>
              </a:r>
              <a:endParaRPr sz="2200" b="1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563F147-B77E-74DB-1E15-2F446F35CC42}"/>
              </a:ext>
            </a:extLst>
          </p:cNvPr>
          <p:cNvSpPr txBox="1"/>
          <p:nvPr/>
        </p:nvSpPr>
        <p:spPr>
          <a:xfrm>
            <a:off x="1424351" y="4612678"/>
            <a:ext cx="87755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“what if competitors, particularly new entrants, figure out AI before we do?”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42235-84C9-6BB9-0AE6-B0737F296AFA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@stanford.online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" grpId="0" animBg="1"/>
      <p:bldP spid="254" grpId="0" animBg="1"/>
      <p:bldP spid="1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6F27A8-4052-D52A-AC57-164C093D5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2805" y="794264"/>
            <a:ext cx="6821656" cy="51410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3263DD-268C-44D4-75BA-4EB5F302B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336" y="1111674"/>
            <a:ext cx="7395885" cy="431976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DBA63DB-9094-47F2-B737-C0E6B3E4E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861" y="421007"/>
            <a:ext cx="10515600" cy="480132"/>
          </a:xfrm>
        </p:spPr>
        <p:txBody>
          <a:bodyPr>
            <a:normAutofit/>
          </a:bodyPr>
          <a:lstStyle/>
          <a:p>
            <a:r>
              <a:rPr lang="en-US" sz="2800" dirty="0"/>
              <a:t>Approach AI implementation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E2998E-2B6B-5B31-A084-157063E0D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2805" y="1111674"/>
            <a:ext cx="7174949" cy="46346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C2C33-D2AB-5736-5A13-69BEE7F456F7}"/>
              </a:ext>
            </a:extLst>
          </p:cNvPr>
          <p:cNvSpPr txBox="1"/>
          <p:nvPr/>
        </p:nvSpPr>
        <p:spPr>
          <a:xfrm>
            <a:off x="405353" y="2012876"/>
            <a:ext cx="41997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FF0000"/>
                </a:solidFill>
                <a:cs typeface="Arial"/>
              </a:rPr>
              <a:t>Business first. </a:t>
            </a:r>
            <a:r>
              <a:rPr lang="en-US" sz="2400" kern="0" dirty="0">
                <a:solidFill>
                  <a:srgbClr val="004785"/>
                </a:solidFill>
                <a:cs typeface="Arial"/>
              </a:rPr>
              <a:t>Tech second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4785"/>
              </a:solidFill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AI is not the destination  </a:t>
            </a:r>
          </a:p>
          <a:p>
            <a:endParaRPr lang="en-US" sz="2400" kern="0" dirty="0">
              <a:solidFill>
                <a:srgbClr val="004785"/>
              </a:solidFill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Start small. Think big.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kern="0" dirty="0">
              <a:solidFill>
                <a:srgbClr val="004785"/>
              </a:solidFill>
              <a:cs typeface="Ari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kern="0" dirty="0">
                <a:solidFill>
                  <a:srgbClr val="004785"/>
                </a:solidFill>
                <a:cs typeface="Arial"/>
              </a:rPr>
              <a:t>Use portfolio approach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6309B6-787C-88C3-6C7B-8FDEBF661D5E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  <p:extLst>
      <p:ext uri="{BB962C8B-B14F-4D97-AF65-F5344CB8AC3E}">
        <p14:creationId xmlns:p14="http://schemas.microsoft.com/office/powerpoint/2010/main" val="153399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A Portfolio Approach to AI"/>
          <p:cNvSpPr txBox="1">
            <a:spLocks noGrp="1"/>
          </p:cNvSpPr>
          <p:nvPr>
            <p:ph type="title"/>
          </p:nvPr>
        </p:nvSpPr>
        <p:spPr>
          <a:xfrm>
            <a:off x="838200" y="374651"/>
            <a:ext cx="10515600" cy="62627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2800" dirty="0"/>
              <a:t>A Portfolio Approach to AI</a:t>
            </a:r>
          </a:p>
        </p:txBody>
      </p:sp>
      <p:pic>
        <p:nvPicPr>
          <p:cNvPr id="316" name="Picture 16" descr="Picture 1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640610" y="991403"/>
            <a:ext cx="137161" cy="137161"/>
          </a:xfrm>
          <a:prstGeom prst="rect">
            <a:avLst/>
          </a:prstGeom>
          <a:ln w="12700">
            <a:miter lim="400000"/>
          </a:ln>
        </p:spPr>
      </p:pic>
      <p:sp>
        <p:nvSpPr>
          <p:cNvPr id="317" name="Subtitle 4"/>
          <p:cNvSpPr txBox="1"/>
          <p:nvPr/>
        </p:nvSpPr>
        <p:spPr>
          <a:xfrm>
            <a:off x="812800" y="1257300"/>
            <a:ext cx="10515600" cy="848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342900" lvl="2" indent="-342900" defTabSz="457200">
              <a:lnSpc>
                <a:spcPct val="110000"/>
              </a:lnSpc>
              <a:spcBef>
                <a:spcPts val="1500"/>
              </a:spcBef>
              <a:buSzPct val="100000"/>
              <a:buFont typeface="Wingdings" panose="05000000000000000000" pitchFamily="2" charset="2"/>
              <a:buChar char="§"/>
              <a:defRPr sz="4800">
                <a:solidFill>
                  <a:schemeClr val="accent1"/>
                </a:solidFill>
              </a:defRPr>
            </a:pPr>
            <a:r>
              <a:rPr sz="2400" kern="0" dirty="0">
                <a:solidFill>
                  <a:srgbClr val="004785"/>
                </a:solidFill>
                <a:cs typeface="Arial"/>
              </a:rPr>
              <a:t>A portfolio approach can help </a:t>
            </a:r>
            <a:r>
              <a:rPr lang="en-US" sz="2400" kern="0" dirty="0">
                <a:solidFill>
                  <a:srgbClr val="004785"/>
                </a:solidFill>
                <a:cs typeface="Arial"/>
              </a:rPr>
              <a:t>to </a:t>
            </a:r>
            <a:r>
              <a:rPr sz="2400" kern="0" dirty="0">
                <a:solidFill>
                  <a:srgbClr val="004785"/>
                </a:solidFill>
                <a:cs typeface="Arial"/>
              </a:rPr>
              <a:t>successfully unleash the power of </a:t>
            </a:r>
            <a:r>
              <a:rPr lang="en-US" sz="2400" kern="0" dirty="0">
                <a:solidFill>
                  <a:srgbClr val="004785"/>
                </a:solidFill>
                <a:cs typeface="Arial"/>
              </a:rPr>
              <a:t>AI tools &amp; solutions and incorporate them seamlessly into business.</a:t>
            </a:r>
            <a:endParaRPr sz="2400" kern="0" dirty="0">
              <a:solidFill>
                <a:srgbClr val="004785"/>
              </a:solidFill>
              <a:cs typeface="Arial"/>
            </a:endParaRPr>
          </a:p>
        </p:txBody>
      </p:sp>
      <p:sp>
        <p:nvSpPr>
          <p:cNvPr id="318" name="TextBox 5"/>
          <p:cNvSpPr txBox="1"/>
          <p:nvPr/>
        </p:nvSpPr>
        <p:spPr>
          <a:xfrm>
            <a:off x="1882496" y="3450962"/>
            <a:ext cx="6926127" cy="52322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2860" rIns="22860">
            <a:spAutoFit/>
          </a:bodyPr>
          <a:lstStyle>
            <a:lvl1pPr defTabSz="914400">
              <a:defRPr sz="5600" b="1">
                <a:solidFill>
                  <a:schemeClr val="accent4"/>
                </a:solidFill>
              </a:defRPr>
            </a:lvl1pPr>
          </a:lstStyle>
          <a:p>
            <a:r>
              <a:rPr sz="2800" dirty="0">
                <a:solidFill>
                  <a:srgbClr val="0070C0"/>
                </a:solidFill>
              </a:rPr>
              <a:t>AI Portfolio</a:t>
            </a:r>
            <a:r>
              <a:rPr sz="2800" dirty="0"/>
              <a:t> = </a:t>
            </a:r>
            <a:r>
              <a:rPr sz="2800" dirty="0">
                <a:solidFill>
                  <a:srgbClr val="00B050"/>
                </a:solidFill>
              </a:rPr>
              <a:t>Quick Wins </a:t>
            </a:r>
            <a:r>
              <a:rPr sz="2800" dirty="0"/>
              <a:t>+ </a:t>
            </a:r>
            <a:r>
              <a:rPr sz="2800" dirty="0">
                <a:solidFill>
                  <a:srgbClr val="FF0000"/>
                </a:solidFill>
              </a:rPr>
              <a:t>Long Term Projects</a:t>
            </a:r>
          </a:p>
        </p:txBody>
      </p:sp>
      <p:grpSp>
        <p:nvGrpSpPr>
          <p:cNvPr id="321" name="Group"/>
          <p:cNvGrpSpPr/>
          <p:nvPr/>
        </p:nvGrpSpPr>
        <p:grpSpPr>
          <a:xfrm>
            <a:off x="6244599" y="2475343"/>
            <a:ext cx="2226479" cy="841890"/>
            <a:chOff x="0" y="0"/>
            <a:chExt cx="4452955" cy="1683777"/>
          </a:xfrm>
        </p:grpSpPr>
        <p:sp>
          <p:nvSpPr>
            <p:cNvPr id="319" name="TextBox 9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2860" tIns="22860" rIns="22860" bIns="22860" numCol="1" anchor="t">
              <a:spAutoFit/>
            </a:bodyPr>
            <a:lstStyle>
              <a:lvl1pPr defTabSz="914400">
                <a:defRPr sz="4800">
                  <a:solidFill>
                    <a:schemeClr val="accent4"/>
                  </a:solidFill>
                </a:defRPr>
              </a:lvl1pPr>
            </a:lstStyle>
            <a:p>
              <a:r>
                <a:rPr sz="2400"/>
                <a:t>redefine end-to-end processes</a:t>
              </a:r>
            </a:p>
          </p:txBody>
        </p:sp>
        <p:sp>
          <p:nvSpPr>
            <p:cNvPr id="320" name="Arrow 11"/>
            <p:cNvSpPr/>
            <p:nvPr/>
          </p:nvSpPr>
          <p:spPr>
            <a:xfrm rot="5400000">
              <a:off x="3832287" y="1063109"/>
              <a:ext cx="708160" cy="533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20" tIns="45720" rIns="45720" bIns="45720" numCol="1" anchor="ctr">
              <a:noAutofit/>
            </a:bodyPr>
            <a:lstStyle/>
            <a:p>
              <a:endParaRPr sz="900"/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3413005" y="4031528"/>
            <a:ext cx="2057038" cy="1122810"/>
            <a:chOff x="0" y="0"/>
            <a:chExt cx="4114073" cy="2245618"/>
          </a:xfrm>
        </p:grpSpPr>
        <p:sp>
          <p:nvSpPr>
            <p:cNvPr id="322" name="TextBox 8"/>
            <p:cNvSpPr/>
            <p:nvPr/>
          </p:nvSpPr>
          <p:spPr>
            <a:xfrm>
              <a:off x="0" y="975618"/>
              <a:ext cx="1270000" cy="1270001"/>
            </a:xfrm>
            <a:prstGeom prst="line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2860" tIns="22860" rIns="22860" bIns="22860" numCol="1" anchor="t">
              <a:spAutoFit/>
            </a:bodyPr>
            <a:lstStyle>
              <a:lvl1pPr defTabSz="914400">
                <a:defRPr sz="4800">
                  <a:solidFill>
                    <a:schemeClr val="accent4"/>
                  </a:solidFill>
                </a:defRPr>
              </a:lvl1pPr>
            </a:lstStyle>
            <a:p>
              <a:r>
                <a:rPr sz="2400" dirty="0"/>
                <a:t>optimization at a touch point</a:t>
              </a:r>
            </a:p>
          </p:txBody>
        </p:sp>
        <p:sp>
          <p:nvSpPr>
            <p:cNvPr id="323" name="Arrow 11"/>
            <p:cNvSpPr/>
            <p:nvPr/>
          </p:nvSpPr>
          <p:spPr>
            <a:xfrm rot="5400000" flipH="1">
              <a:off x="3493405" y="87490"/>
              <a:ext cx="708160" cy="533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20" tIns="45720" rIns="45720" bIns="45720" numCol="1" anchor="ctr">
              <a:noAutofit/>
            </a:bodyPr>
            <a:lstStyle/>
            <a:p>
              <a:endParaRPr sz="90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43AC51C-EF2C-D01F-01FC-5A16C3F87479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 build="p" bldLvl="5" animBg="1" advAuto="0"/>
      <p:bldP spid="318" grpId="0" animBg="1" advAuto="0"/>
      <p:bldP spid="321" grpId="0" animBg="1" advAuto="0"/>
      <p:bldP spid="324" grpId="0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E361C-E25C-BCA1-786A-146A19D8E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12052" cy="766091"/>
          </a:xfrm>
        </p:spPr>
        <p:txBody>
          <a:bodyPr/>
          <a:lstStyle/>
          <a:p>
            <a:r>
              <a:rPr lang="en-US" sz="2800" dirty="0"/>
              <a:t>AI implementation ladder by IBM: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0FAEC-16FD-B3EC-9313-8EFE5AA351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100" b="1" kern="0" dirty="0">
                <a:solidFill>
                  <a:srgbClr val="004785"/>
                </a:solidFill>
                <a:cs typeface="Arial"/>
              </a:rPr>
              <a:t>Step 1: Collect </a:t>
            </a:r>
            <a:r>
              <a:rPr lang="en-US" sz="2100" kern="0" dirty="0">
                <a:solidFill>
                  <a:srgbClr val="004785"/>
                </a:solidFill>
                <a:cs typeface="Arial"/>
              </a:rPr>
              <a:t>- Gather data from various sources, ensuring simplicity and accessibility.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100" kern="0" dirty="0">
              <a:solidFill>
                <a:srgbClr val="004785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100" b="1" kern="0" dirty="0">
                <a:solidFill>
                  <a:srgbClr val="004785"/>
                </a:solidFill>
                <a:cs typeface="Arial"/>
              </a:rPr>
              <a:t>Step 2: Organize </a:t>
            </a:r>
            <a:r>
              <a:rPr lang="en-US" sz="2100" kern="0" dirty="0">
                <a:solidFill>
                  <a:srgbClr val="004785"/>
                </a:solidFill>
                <a:cs typeface="Arial"/>
              </a:rPr>
              <a:t>- Create a trusted foundation with built-in governance, protection, and compliance.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100" b="1" kern="0" dirty="0">
              <a:solidFill>
                <a:srgbClr val="004785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100" b="1" kern="0" dirty="0">
                <a:solidFill>
                  <a:srgbClr val="004785"/>
                </a:solidFill>
                <a:cs typeface="Arial"/>
              </a:rPr>
              <a:t>Step 3: Analyze </a:t>
            </a:r>
            <a:r>
              <a:rPr lang="en-US" sz="2100" kern="0" dirty="0">
                <a:solidFill>
                  <a:srgbClr val="004785"/>
                </a:solidFill>
                <a:cs typeface="Arial"/>
              </a:rPr>
              <a:t>- Utilize AI models to gain insights and make informed decisions with transparency.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100" b="1" kern="0" dirty="0">
              <a:solidFill>
                <a:srgbClr val="004785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100" b="1" kern="0" dirty="0">
                <a:solidFill>
                  <a:srgbClr val="004785"/>
                </a:solidFill>
                <a:cs typeface="Arial"/>
              </a:rPr>
              <a:t>Step 4: Infuse </a:t>
            </a:r>
            <a:r>
              <a:rPr lang="en-US" sz="2100" kern="0" dirty="0">
                <a:solidFill>
                  <a:srgbClr val="004785"/>
                </a:solidFill>
                <a:cs typeface="Arial"/>
              </a:rPr>
              <a:t>- Operationalize AI across the business for predictions, automation, and optimization.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4648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uggested Exercise (Individual or Group)"/>
          <p:cNvSpPr txBox="1">
            <a:spLocks noGrp="1"/>
          </p:cNvSpPr>
          <p:nvPr>
            <p:ph type="title"/>
          </p:nvPr>
        </p:nvSpPr>
        <p:spPr>
          <a:xfrm>
            <a:off x="787400" y="365125"/>
            <a:ext cx="10515600" cy="76343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kern="0" dirty="0">
                <a:ea typeface="+mn-ea"/>
                <a:cs typeface="Arial"/>
              </a:rPr>
              <a:t>KK Technologies proposal:</a:t>
            </a:r>
            <a:endParaRPr sz="2800" kern="0" dirty="0">
              <a:ea typeface="+mn-ea"/>
              <a:cs typeface="Arial"/>
            </a:endParaRPr>
          </a:p>
        </p:txBody>
      </p:sp>
      <p:pic>
        <p:nvPicPr>
          <p:cNvPr id="362" name="Picture 16" descr="Picture 1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640610" y="991403"/>
            <a:ext cx="137161" cy="137161"/>
          </a:xfrm>
          <a:prstGeom prst="rect">
            <a:avLst/>
          </a:prstGeom>
          <a:ln w="12700">
            <a:miter lim="400000"/>
          </a:ln>
        </p:spPr>
      </p:pic>
      <p:sp>
        <p:nvSpPr>
          <p:cNvPr id="363" name="Subtitle 4"/>
          <p:cNvSpPr txBox="1"/>
          <p:nvPr/>
        </p:nvSpPr>
        <p:spPr>
          <a:xfrm>
            <a:off x="777973" y="1400736"/>
            <a:ext cx="10515600" cy="4959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rPr lang="en-US" sz="1900" b="1" kern="0" dirty="0">
                <a:solidFill>
                  <a:srgbClr val="004785"/>
                </a:solidFill>
                <a:cs typeface="Arial"/>
              </a:rPr>
              <a:t>STEP 1 and 2: </a:t>
            </a:r>
            <a:r>
              <a:rPr lang="en-US" sz="1900" kern="0" dirty="0">
                <a:solidFill>
                  <a:srgbClr val="004785"/>
                </a:solidFill>
                <a:cs typeface="Arial"/>
              </a:rPr>
              <a:t>assumed done or contact digital transformation agency</a:t>
            </a:r>
          </a:p>
          <a:p>
            <a:endParaRPr lang="en-US" sz="1900" b="1" kern="0" dirty="0">
              <a:solidFill>
                <a:srgbClr val="004785"/>
              </a:solidFill>
              <a:cs typeface="Arial"/>
            </a:endParaRPr>
          </a:p>
          <a:p>
            <a:r>
              <a:rPr lang="en-US" sz="1900" b="1" kern="0" dirty="0">
                <a:solidFill>
                  <a:srgbClr val="004785"/>
                </a:solidFill>
                <a:cs typeface="Arial"/>
              </a:rPr>
              <a:t>STEP 3 – First actions:</a:t>
            </a:r>
          </a:p>
          <a:p>
            <a:endParaRPr lang="en-US" sz="1900" b="1" kern="0" dirty="0">
              <a:solidFill>
                <a:srgbClr val="004785"/>
              </a:solidFill>
              <a:cs typeface="Arial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900" b="1" kern="0" dirty="0">
                <a:solidFill>
                  <a:srgbClr val="004785"/>
                </a:solidFill>
                <a:cs typeface="Arial"/>
              </a:rPr>
              <a:t>Data Deep Dive </a:t>
            </a:r>
            <a:r>
              <a:rPr lang="en-US" sz="1900" kern="0" dirty="0">
                <a:solidFill>
                  <a:srgbClr val="004785"/>
                </a:solidFill>
                <a:cs typeface="Arial"/>
              </a:rPr>
              <a:t>- Analyze operational, financial, and client interaction data to identify key trends and patterns.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900" kern="0" dirty="0">
              <a:solidFill>
                <a:srgbClr val="004785"/>
              </a:solidFill>
              <a:cs typeface="Arial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900" b="1" kern="0" dirty="0">
                <a:solidFill>
                  <a:srgbClr val="004785"/>
                </a:solidFill>
                <a:cs typeface="Arial"/>
              </a:rPr>
              <a:t>Business Recommendations </a:t>
            </a:r>
            <a:r>
              <a:rPr lang="en-US" sz="1900" kern="0" dirty="0">
                <a:solidFill>
                  <a:srgbClr val="004785"/>
                </a:solidFill>
                <a:cs typeface="Arial"/>
              </a:rPr>
              <a:t>- suggest actionable strategies based on the insights from the patterns recognized</a:t>
            </a:r>
            <a:r>
              <a:rPr lang="en-US" dirty="0"/>
              <a:t>.</a:t>
            </a:r>
          </a:p>
          <a:p>
            <a:endParaRPr lang="en-US" sz="1900" kern="0" dirty="0">
              <a:solidFill>
                <a:srgbClr val="004785"/>
              </a:solidFill>
              <a:cs typeface="Arial"/>
            </a:endParaRPr>
          </a:p>
          <a:p>
            <a:r>
              <a:rPr lang="en-US" sz="1900" b="1" kern="0" dirty="0">
                <a:solidFill>
                  <a:srgbClr val="004785"/>
                </a:solidFill>
                <a:cs typeface="Arial"/>
              </a:rPr>
              <a:t>RESULT:</a:t>
            </a:r>
          </a:p>
          <a:p>
            <a:endParaRPr lang="en-US" sz="1900" b="1" kern="0" dirty="0">
              <a:solidFill>
                <a:srgbClr val="004785"/>
              </a:solidFill>
              <a:cs typeface="Arial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900" kern="0" dirty="0">
                <a:solidFill>
                  <a:srgbClr val="004785"/>
                </a:solidFill>
                <a:cs typeface="Arial"/>
              </a:rPr>
              <a:t>Comprehensive </a:t>
            </a:r>
            <a:r>
              <a:rPr lang="en-US" sz="1900" b="1" kern="0" dirty="0">
                <a:solidFill>
                  <a:srgbClr val="004785"/>
                </a:solidFill>
                <a:cs typeface="Arial"/>
              </a:rPr>
              <a:t>Analytics Report </a:t>
            </a:r>
            <a:r>
              <a:rPr lang="en-US" sz="1900" kern="0" dirty="0">
                <a:solidFill>
                  <a:srgbClr val="004785"/>
                </a:solidFill>
                <a:cs typeface="Arial"/>
              </a:rPr>
              <a:t>with specific steps to leverage the insights for immediate revenue growth and client engagement.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900" kern="0" dirty="0">
              <a:solidFill>
                <a:srgbClr val="004785"/>
              </a:solidFill>
              <a:cs typeface="Arial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900" b="1" kern="0" dirty="0">
                <a:solidFill>
                  <a:srgbClr val="004785"/>
                </a:solidFill>
                <a:cs typeface="Arial"/>
              </a:rPr>
              <a:t>AI Prototype Models </a:t>
            </a:r>
            <a:r>
              <a:rPr lang="en-US" sz="1900" kern="0" dirty="0">
                <a:solidFill>
                  <a:srgbClr val="004785"/>
                </a:solidFill>
                <a:cs typeface="Arial"/>
              </a:rPr>
              <a:t>demonstrating potential improvements in service prediction and operations optimization.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900" kern="0" dirty="0">
              <a:solidFill>
                <a:srgbClr val="004785"/>
              </a:solidFill>
              <a:cs typeface="Arial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900" kern="0" dirty="0">
              <a:solidFill>
                <a:srgbClr val="004785"/>
              </a:solidFill>
              <a:cs typeface="Arial"/>
            </a:endParaRPr>
          </a:p>
          <a:p>
            <a:endParaRPr lang="en-US" sz="1600" kern="0" dirty="0">
              <a:solidFill>
                <a:srgbClr val="004785"/>
              </a:solidFill>
              <a:cs typeface="Arial"/>
            </a:endParaRPr>
          </a:p>
          <a:p>
            <a:endParaRPr lang="en-US" sz="1600" kern="0" dirty="0">
              <a:solidFill>
                <a:srgbClr val="004785"/>
              </a:solidFill>
              <a:cs typeface="Arial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45378-CB0E-FE12-2FDF-F45631E39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takeaways: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4E330-8568-F2AF-47FA-A743FC6FD9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kern="0" dirty="0">
                <a:solidFill>
                  <a:srgbClr val="004785"/>
                </a:solidFill>
                <a:cs typeface="Arial"/>
              </a:rPr>
              <a:t>Data is a valuable </a:t>
            </a:r>
            <a:r>
              <a:rPr lang="en-US" sz="3200" kern="0">
                <a:solidFill>
                  <a:srgbClr val="004785"/>
                </a:solidFill>
                <a:cs typeface="Arial"/>
              </a:rPr>
              <a:t>asset.</a:t>
            </a:r>
            <a:endParaRPr lang="en-US" sz="3200" kern="0" dirty="0">
              <a:solidFill>
                <a:srgbClr val="004785"/>
              </a:solidFill>
              <a:cs typeface="Arial"/>
            </a:endParaRPr>
          </a:p>
          <a:p>
            <a:endParaRPr lang="en-US" sz="3200" kern="0" dirty="0">
              <a:solidFill>
                <a:srgbClr val="004785"/>
              </a:solidFill>
              <a:cs typeface="Arial"/>
            </a:endParaRPr>
          </a:p>
          <a:p>
            <a:r>
              <a:rPr lang="en-US" sz="3200" kern="0" dirty="0">
                <a:solidFill>
                  <a:srgbClr val="004785"/>
                </a:solidFill>
                <a:cs typeface="Arial"/>
              </a:rPr>
              <a:t>AI is a powerful tool, not a destination.</a:t>
            </a:r>
          </a:p>
          <a:p>
            <a:endParaRPr lang="en-US" sz="3200" kern="0" dirty="0">
              <a:solidFill>
                <a:srgbClr val="004785"/>
              </a:solidFill>
              <a:cs typeface="Arial"/>
            </a:endParaRPr>
          </a:p>
          <a:p>
            <a:r>
              <a:rPr lang="en-US" sz="3200" kern="0" dirty="0">
                <a:solidFill>
                  <a:srgbClr val="004785"/>
                </a:solidFill>
                <a:cs typeface="Arial"/>
              </a:rPr>
              <a:t>Most industries is already embracing AI.</a:t>
            </a:r>
          </a:p>
          <a:p>
            <a:endParaRPr lang="en-US" sz="3200" kern="0" dirty="0">
              <a:solidFill>
                <a:srgbClr val="004785"/>
              </a:solidFill>
              <a:cs typeface="Arial"/>
            </a:endParaRPr>
          </a:p>
          <a:p>
            <a:r>
              <a:rPr lang="en-US" sz="3200" kern="0" dirty="0">
                <a:solidFill>
                  <a:srgbClr val="004785"/>
                </a:solidFill>
                <a:cs typeface="Arial"/>
              </a:rPr>
              <a:t>Kick off today to be ready for tomorrow.</a:t>
            </a:r>
          </a:p>
        </p:txBody>
      </p:sp>
    </p:spTree>
    <p:extLst>
      <p:ext uri="{BB962C8B-B14F-4D97-AF65-F5344CB8AC3E}">
        <p14:creationId xmlns:p14="http://schemas.microsoft.com/office/powerpoint/2010/main" val="14089269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32FA2-BBE7-F4B2-402C-7B2812B9C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3100"/>
          </a:xfrm>
        </p:spPr>
        <p:txBody>
          <a:bodyPr>
            <a:normAutofit/>
          </a:bodyPr>
          <a:lstStyle/>
          <a:p>
            <a:r>
              <a:rPr lang="en-US" sz="2000" dirty="0"/>
              <a:t>Before we start…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486C-32E0-53B6-3393-5F1E46C5B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2075"/>
            <a:ext cx="10515600" cy="481488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Business centric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kern="0" dirty="0">
              <a:solidFill>
                <a:srgbClr val="00386A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Data ‘science’ concepts will be reduced to a minimum</a:t>
            </a:r>
          </a:p>
          <a:p>
            <a:pPr marL="0" indent="0">
              <a:buNone/>
            </a:pPr>
            <a:endParaRPr lang="en-US" kern="0" dirty="0">
              <a:solidFill>
                <a:srgbClr val="00386A"/>
              </a:solidFill>
              <a:cs typeface="Arial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Engage in opportunity</a:t>
            </a:r>
          </a:p>
        </p:txBody>
      </p:sp>
    </p:spTree>
    <p:extLst>
      <p:ext uri="{BB962C8B-B14F-4D97-AF65-F5344CB8AC3E}">
        <p14:creationId xmlns:p14="http://schemas.microsoft.com/office/powerpoint/2010/main" val="169338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FEB3F-30D0-A309-93A8-29F2A9E47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08847"/>
            <a:ext cx="10515600" cy="4868116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sz="3200" kern="0" dirty="0">
                <a:solidFill>
                  <a:srgbClr val="004785"/>
                </a:solidFill>
                <a:cs typeface="Arial"/>
              </a:rPr>
              <a:t>Thank you for attention!</a:t>
            </a:r>
          </a:p>
          <a:p>
            <a:pPr marL="0" indent="0" algn="ctr">
              <a:buNone/>
            </a:pPr>
            <a:endParaRPr lang="en-US" sz="3200" kern="0" dirty="0">
              <a:solidFill>
                <a:srgbClr val="004785"/>
              </a:solidFill>
              <a:cs typeface="Arial"/>
            </a:endParaRPr>
          </a:p>
          <a:p>
            <a:pPr marL="0" indent="0" algn="ctr">
              <a:buNone/>
            </a:pPr>
            <a:r>
              <a:rPr lang="en-US" sz="3200" kern="0" dirty="0">
                <a:solidFill>
                  <a:srgbClr val="004785"/>
                </a:solidFill>
                <a:cs typeface="Arial"/>
              </a:rPr>
              <a:t>George Shevardenidze</a:t>
            </a:r>
          </a:p>
          <a:p>
            <a:pPr marL="0" indent="0" algn="ctr">
              <a:buNone/>
            </a:pPr>
            <a:endParaRPr lang="en-US" sz="3200" kern="0" dirty="0">
              <a:solidFill>
                <a:srgbClr val="004785"/>
              </a:solidFill>
              <a:cs typeface="Arial"/>
            </a:endParaRPr>
          </a:p>
          <a:p>
            <a:pPr marL="0" indent="0" algn="ctr">
              <a:buNone/>
            </a:pPr>
            <a:r>
              <a:rPr lang="en-US" sz="3200" kern="0" dirty="0">
                <a:solidFill>
                  <a:srgbClr val="004785"/>
                </a:solidFill>
                <a:cs typeface="Arial"/>
              </a:rPr>
              <a:t>Data analytics, </a:t>
            </a:r>
          </a:p>
          <a:p>
            <a:pPr marL="0" indent="0" algn="ctr">
              <a:buNone/>
            </a:pPr>
            <a:r>
              <a:rPr lang="en-US" sz="3200" kern="0" dirty="0">
                <a:solidFill>
                  <a:srgbClr val="004785"/>
                </a:solidFill>
                <a:cs typeface="Arial"/>
              </a:rPr>
              <a:t>AI/ML for</a:t>
            </a:r>
          </a:p>
          <a:p>
            <a:pPr marL="0" indent="0" algn="ctr">
              <a:buNone/>
            </a:pPr>
            <a:r>
              <a:rPr lang="en-US" sz="3200" kern="0" dirty="0">
                <a:solidFill>
                  <a:srgbClr val="004785"/>
                </a:solidFill>
                <a:cs typeface="Arial"/>
              </a:rPr>
              <a:t>B2B services,</a:t>
            </a:r>
          </a:p>
          <a:p>
            <a:pPr marL="0" indent="0" algn="ctr">
              <a:buNone/>
            </a:pPr>
            <a:r>
              <a:rPr lang="en-US" sz="3200" kern="0" dirty="0">
                <a:solidFill>
                  <a:srgbClr val="004785"/>
                </a:solidFill>
                <a:cs typeface="Arial"/>
              </a:rPr>
              <a:t>Energy, Oil &amp; Gas</a:t>
            </a:r>
          </a:p>
          <a:p>
            <a:pPr marL="0" indent="0" algn="ctr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shevardg@gmail.com</a:t>
            </a:r>
            <a:endParaRPr lang="en-US" dirty="0"/>
          </a:p>
          <a:p>
            <a:pPr marL="0" indent="0" algn="ctr">
              <a:buNone/>
            </a:pPr>
            <a:r>
              <a:rPr lang="en-US" sz="3200" kern="0" dirty="0">
                <a:solidFill>
                  <a:srgbClr val="004785"/>
                </a:solidFill>
                <a:cs typeface="Arial"/>
              </a:rPr>
              <a:t>+995 555 22 32 46</a:t>
            </a:r>
          </a:p>
        </p:txBody>
      </p:sp>
    </p:spTree>
    <p:extLst>
      <p:ext uri="{BB962C8B-B14F-4D97-AF65-F5344CB8AC3E}">
        <p14:creationId xmlns:p14="http://schemas.microsoft.com/office/powerpoint/2010/main" val="1959504596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694888-9979-9E6A-5501-C813B72ED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426" y="867267"/>
            <a:ext cx="10359341" cy="47440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51081D-5EAC-7611-599E-8739FBF1643B}"/>
              </a:ext>
            </a:extLst>
          </p:cNvPr>
          <p:cNvSpPr txBox="1"/>
          <p:nvPr/>
        </p:nvSpPr>
        <p:spPr>
          <a:xfrm>
            <a:off x="245097" y="6570482"/>
            <a:ext cx="4171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@deeplearning.ai</a:t>
            </a:r>
          </a:p>
        </p:txBody>
      </p:sp>
    </p:spTree>
    <p:extLst>
      <p:ext uri="{BB962C8B-B14F-4D97-AF65-F5344CB8AC3E}">
        <p14:creationId xmlns:p14="http://schemas.microsoft.com/office/powerpoint/2010/main" val="313078109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BCB58-CB62-499C-D364-5944CAA18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kern="0" dirty="0">
                <a:solidFill>
                  <a:srgbClr val="00386A"/>
                </a:solidFill>
                <a:latin typeface="+mn-lt"/>
                <a:ea typeface="+mn-ea"/>
                <a:cs typeface="Arial"/>
              </a:rPr>
              <a:t>We will talk about: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BEC05-4683-B298-09E4-1D6CD87B6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 Data essentials</a:t>
            </a:r>
          </a:p>
          <a:p>
            <a:pPr algn="l">
              <a:buFont typeface="+mj-lt"/>
              <a:buAutoNum type="arabicPeriod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 Data Analysis &amp; AI</a:t>
            </a:r>
          </a:p>
          <a:p>
            <a:pPr algn="l">
              <a:buFont typeface="+mj-lt"/>
              <a:buAutoNum type="arabicPeriod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 AI applications</a:t>
            </a:r>
          </a:p>
          <a:p>
            <a:pPr algn="l">
              <a:buFont typeface="+mj-lt"/>
              <a:buAutoNum type="arabicPeriod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 AI integration </a:t>
            </a:r>
          </a:p>
          <a:p>
            <a:pPr algn="l">
              <a:buFont typeface="+mj-lt"/>
              <a:buAutoNum type="arabicPeriod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Open discussion</a:t>
            </a:r>
          </a:p>
          <a:p>
            <a:pPr algn="l">
              <a:buFont typeface="+mj-lt"/>
              <a:buAutoNum type="arabicPeriod"/>
            </a:pPr>
            <a:endParaRPr lang="en-US" kern="0" dirty="0">
              <a:solidFill>
                <a:srgbClr val="00386A"/>
              </a:solidFill>
              <a:cs typeface="Arial"/>
            </a:endParaRPr>
          </a:p>
          <a:p>
            <a:pPr marL="0" indent="0" algn="l">
              <a:buNone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Presentation time: </a:t>
            </a:r>
            <a:r>
              <a:rPr lang="en-US" kern="0" dirty="0" err="1">
                <a:solidFill>
                  <a:srgbClr val="00386A"/>
                </a:solidFill>
                <a:cs typeface="Arial"/>
              </a:rPr>
              <a:t>apprx</a:t>
            </a:r>
            <a:r>
              <a:rPr lang="en-US" kern="0" dirty="0">
                <a:solidFill>
                  <a:srgbClr val="00386A"/>
                </a:solidFill>
                <a:cs typeface="Arial"/>
              </a:rPr>
              <a:t>. 25 mins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889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“Data is the New Oil”"/>
          <p:cNvSpPr txBox="1">
            <a:spLocks noGrp="1"/>
          </p:cNvSpPr>
          <p:nvPr>
            <p:ph type="title"/>
          </p:nvPr>
        </p:nvSpPr>
        <p:spPr>
          <a:xfrm>
            <a:off x="3719512" y="265326"/>
            <a:ext cx="4752975" cy="61595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sz="3100" kern="0" dirty="0">
                <a:solidFill>
                  <a:srgbClr val="00386A"/>
                </a:solidFill>
                <a:latin typeface="Arial"/>
                <a:ea typeface="+mn-ea"/>
                <a:cs typeface="Arial"/>
              </a:rPr>
              <a:t>“Data is the New Oil”</a:t>
            </a:r>
          </a:p>
        </p:txBody>
      </p:sp>
      <p:pic>
        <p:nvPicPr>
          <p:cNvPr id="513" name="Google Shape;273;p50" descr="Google Shape;273;p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446" y="1050400"/>
            <a:ext cx="9449106" cy="53201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EBB08-64FA-556D-BFA5-E42368824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SzPts val="5600"/>
            </a:pPr>
            <a:r>
              <a:rPr lang="en-US" sz="2800" dirty="0"/>
              <a:t>So what ‘Data’ actually 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8B1F9-FA89-D721-3675-1A834D80CC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571500" indent="-457200">
              <a:buFont typeface="Wingdings" panose="05000000000000000000" pitchFamily="2" charset="2"/>
              <a:buChar char="§"/>
            </a:pPr>
            <a:endParaRPr lang="en-US" kern="0" dirty="0">
              <a:solidFill>
                <a:srgbClr val="00386A"/>
              </a:solidFill>
              <a:cs typeface="Arial"/>
            </a:endParaRP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Data is any </a:t>
            </a:r>
            <a:r>
              <a:rPr lang="en-US" b="1" kern="0" dirty="0">
                <a:solidFill>
                  <a:srgbClr val="00386A"/>
                </a:solidFill>
                <a:cs typeface="Arial"/>
              </a:rPr>
              <a:t>information that can be collected and analyzed </a:t>
            </a:r>
            <a:r>
              <a:rPr lang="en-US" kern="0" dirty="0">
                <a:solidFill>
                  <a:srgbClr val="00386A"/>
                </a:solidFill>
                <a:cs typeface="Arial"/>
              </a:rPr>
              <a:t>to gain insights and make informed decisions. </a:t>
            </a:r>
          </a:p>
          <a:p>
            <a:pPr marL="114300" indent="0"/>
            <a:endParaRPr lang="en-US" kern="0" dirty="0">
              <a:solidFill>
                <a:srgbClr val="00386A"/>
              </a:solidFill>
              <a:cs typeface="Arial"/>
            </a:endParaRPr>
          </a:p>
          <a:p>
            <a:pPr marL="571500" indent="-457200">
              <a:buFont typeface="Wingdings" panose="05000000000000000000" pitchFamily="2" charset="2"/>
              <a:buChar char="§"/>
            </a:pPr>
            <a:r>
              <a:rPr lang="en-US" kern="0" dirty="0">
                <a:solidFill>
                  <a:srgbClr val="00386A"/>
                </a:solidFill>
                <a:cs typeface="Arial"/>
              </a:rPr>
              <a:t>It can come in many forms, structured (like tables or files) or unstructured (text, images, audio and videos).</a:t>
            </a:r>
          </a:p>
          <a:p>
            <a:pPr marL="571500" indent="-457200">
              <a:buFont typeface="Wingdings" panose="05000000000000000000" pitchFamily="2" charset="2"/>
              <a:buChar char="§"/>
            </a:pPr>
            <a:endParaRPr lang="en-US" kern="0" dirty="0">
              <a:solidFill>
                <a:srgbClr val="00386A"/>
              </a:solidFill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A2A6D8-38FF-9719-D9EC-3CAD8F5906B5}"/>
              </a:ext>
            </a:extLst>
          </p:cNvPr>
          <p:cNvSpPr txBox="1"/>
          <p:nvPr/>
        </p:nvSpPr>
        <p:spPr>
          <a:xfrm>
            <a:off x="0" y="6308209"/>
            <a:ext cx="111786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/>
            <a:r>
              <a:rPr lang="en-US" sz="1000" kern="0" dirty="0">
                <a:solidFill>
                  <a:srgbClr val="00386A"/>
                </a:solidFill>
                <a:cs typeface="Arial"/>
              </a:rPr>
              <a:t>#More data has been generated in 2020-2023 than in all before history of human kind</a:t>
            </a:r>
          </a:p>
        </p:txBody>
      </p:sp>
    </p:spTree>
    <p:extLst>
      <p:ext uri="{BB962C8B-B14F-4D97-AF65-F5344CB8AC3E}">
        <p14:creationId xmlns:p14="http://schemas.microsoft.com/office/powerpoint/2010/main" val="1422583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66;p5">
            <a:extLst>
              <a:ext uri="{FF2B5EF4-FFF2-40B4-BE49-F238E27FC236}">
                <a16:creationId xmlns:a16="http://schemas.microsoft.com/office/drawing/2014/main" id="{A0EC2070-039A-1C38-BAFF-696F5DD555A4}"/>
              </a:ext>
            </a:extLst>
          </p:cNvPr>
          <p:cNvGrpSpPr/>
          <p:nvPr/>
        </p:nvGrpSpPr>
        <p:grpSpPr>
          <a:xfrm>
            <a:off x="2665649" y="2053461"/>
            <a:ext cx="6860704" cy="2751078"/>
            <a:chOff x="0" y="-1"/>
            <a:chExt cx="13721406" cy="5502154"/>
          </a:xfrm>
        </p:grpSpPr>
        <p:sp>
          <p:nvSpPr>
            <p:cNvPr id="5" name="Google Shape;167;p5">
              <a:extLst>
                <a:ext uri="{FF2B5EF4-FFF2-40B4-BE49-F238E27FC236}">
                  <a16:creationId xmlns:a16="http://schemas.microsoft.com/office/drawing/2014/main" id="{490CFE99-C398-94EB-297D-866DBC3822A5}"/>
                </a:ext>
              </a:extLst>
            </p:cNvPr>
            <p:cNvSpPr/>
            <p:nvPr/>
          </p:nvSpPr>
          <p:spPr>
            <a:xfrm>
              <a:off x="0" y="-1"/>
              <a:ext cx="13721406" cy="4619088"/>
            </a:xfrm>
            <a:prstGeom prst="rect">
              <a:avLst/>
            </a:prstGeom>
            <a:solidFill>
              <a:srgbClr val="C6093B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algn="ctr" defTabSz="457200">
                <a:buClr>
                  <a:srgbClr val="FFFFFF"/>
                </a:buClr>
                <a:buSzPts val="3600"/>
              </a:pPr>
              <a:endParaRPr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68;p5">
              <a:extLst>
                <a:ext uri="{FF2B5EF4-FFF2-40B4-BE49-F238E27FC236}">
                  <a16:creationId xmlns:a16="http://schemas.microsoft.com/office/drawing/2014/main" id="{52DA3819-B94C-151D-7470-9E7EDA8949EF}"/>
                </a:ext>
              </a:extLst>
            </p:cNvPr>
            <p:cNvSpPr/>
            <p:nvPr/>
          </p:nvSpPr>
          <p:spPr>
            <a:xfrm rot="10800000">
              <a:off x="12085701" y="3736020"/>
              <a:ext cx="1635705" cy="176613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6093B"/>
            </a:solidFill>
            <a:ln>
              <a:noFill/>
            </a:ln>
          </p:spPr>
          <p:txBody>
            <a:bodyPr spcFirstLastPara="1" wrap="square" lIns="45713" tIns="45713" rIns="45713" bIns="45713" anchor="ctr" anchorCtr="0">
              <a:noAutofit/>
            </a:bodyPr>
            <a:lstStyle/>
            <a:p>
              <a:pPr algn="ctr" defTabSz="457200">
                <a:buClr>
                  <a:srgbClr val="FFFFFF"/>
                </a:buClr>
                <a:buSzPts val="3600"/>
              </a:pPr>
              <a:endParaRPr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" name="Google Shape;169;p5">
              <a:extLst>
                <a:ext uri="{FF2B5EF4-FFF2-40B4-BE49-F238E27FC236}">
                  <a16:creationId xmlns:a16="http://schemas.microsoft.com/office/drawing/2014/main" id="{BEDBEE09-2713-67D4-B39A-1E458D1FA9C6}"/>
                </a:ext>
              </a:extLst>
            </p:cNvPr>
            <p:cNvGrpSpPr/>
            <p:nvPr/>
          </p:nvGrpSpPr>
          <p:grpSpPr>
            <a:xfrm>
              <a:off x="586647" y="642229"/>
              <a:ext cx="12319627" cy="2868708"/>
              <a:chOff x="0" y="0"/>
              <a:chExt cx="12319625" cy="2868707"/>
            </a:xfrm>
          </p:grpSpPr>
          <p:sp>
            <p:nvSpPr>
              <p:cNvPr id="8" name="Google Shape;170;p5">
                <a:extLst>
                  <a:ext uri="{FF2B5EF4-FFF2-40B4-BE49-F238E27FC236}">
                    <a16:creationId xmlns:a16="http://schemas.microsoft.com/office/drawing/2014/main" id="{FA426EA0-B08A-BD1D-A86D-7F91E1BCAECA}"/>
                  </a:ext>
                </a:extLst>
              </p:cNvPr>
              <p:cNvSpPr txBox="1"/>
              <p:nvPr/>
            </p:nvSpPr>
            <p:spPr>
              <a:xfrm>
                <a:off x="0" y="0"/>
                <a:ext cx="1836769" cy="122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defTabSz="457200">
                  <a:buClr>
                    <a:srgbClr val="FFFFFF"/>
                  </a:buClr>
                  <a:buSzPts val="9600"/>
                </a:pPr>
                <a:r>
                  <a:rPr lang="en-US" sz="4800" kern="0">
                    <a:solidFill>
                      <a:srgbClr val="FFFFFF"/>
                    </a:solidFill>
                    <a:latin typeface="Garamond"/>
                    <a:ea typeface="Garamond"/>
                    <a:cs typeface="Garamond"/>
                    <a:sym typeface="Garamond"/>
                  </a:rPr>
                  <a:t>“</a:t>
                </a:r>
                <a:endParaRPr sz="7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" name="Google Shape;171;p5">
                <a:extLst>
                  <a:ext uri="{FF2B5EF4-FFF2-40B4-BE49-F238E27FC236}">
                    <a16:creationId xmlns:a16="http://schemas.microsoft.com/office/drawing/2014/main" id="{8C39D35B-39AE-6CDE-704B-3DA6E32C71F8}"/>
                  </a:ext>
                </a:extLst>
              </p:cNvPr>
              <p:cNvSpPr txBox="1"/>
              <p:nvPr/>
            </p:nvSpPr>
            <p:spPr>
              <a:xfrm>
                <a:off x="432268" y="250970"/>
                <a:ext cx="11887357" cy="26177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5713" tIns="45713" rIns="45713" bIns="45713" anchor="t" anchorCtr="0">
                <a:noAutofit/>
              </a:bodyPr>
              <a:lstStyle/>
              <a:p>
                <a:pPr defTabSz="457200">
                  <a:buClr>
                    <a:srgbClr val="FFFFFF"/>
                  </a:buClr>
                  <a:buSzPts val="4400"/>
                </a:pPr>
                <a:r>
                  <a:rPr lang="en-US" sz="2200" kern="0" dirty="0">
                    <a:solidFill>
                      <a:srgbClr val="FFFFFF"/>
                    </a:solidFill>
                    <a:latin typeface="Garamond"/>
                    <a:ea typeface="Garamond"/>
                    <a:cs typeface="Garamond"/>
                    <a:sym typeface="Garamond"/>
                  </a:rPr>
                  <a:t>Data is the new Oil. Data is just like crude. It’s valuable, but if unrefined it cannot really be used.”</a:t>
                </a:r>
                <a:endParaRPr sz="700" kern="0" dirty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  <a:p>
                <a:pPr algn="r" defTabSz="457200">
                  <a:spcBef>
                    <a:spcPts val="2400"/>
                  </a:spcBef>
                  <a:buClr>
                    <a:srgbClr val="FFFFFF"/>
                  </a:buClr>
                  <a:buSzPts val="2400"/>
                </a:pPr>
                <a:r>
                  <a:rPr lang="en-US" sz="1200" b="1" kern="0" dirty="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— CLIVE HUMBY* </a:t>
                </a:r>
              </a:p>
              <a:p>
                <a:pPr algn="r" defTabSz="457200">
                  <a:spcBef>
                    <a:spcPts val="2400"/>
                  </a:spcBef>
                  <a:buClr>
                    <a:srgbClr val="FFFFFF"/>
                  </a:buClr>
                  <a:buSzPts val="2400"/>
                </a:pPr>
                <a:endParaRPr sz="700" i="1" kern="0" dirty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C61071E-B823-E7A4-CE2B-6840D31B1D32}"/>
              </a:ext>
            </a:extLst>
          </p:cNvPr>
          <p:cNvSpPr txBox="1"/>
          <p:nvPr/>
        </p:nvSpPr>
        <p:spPr>
          <a:xfrm>
            <a:off x="114299" y="6429375"/>
            <a:ext cx="66008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* British mathematician, entrepreneur in computer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679401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D18DF-2762-4E8E-1D86-D318AB51D9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sz="2800" b="1" dirty="0">
              <a:solidFill>
                <a:srgbClr val="374151"/>
              </a:solidFill>
            </a:endParaRPr>
          </a:p>
          <a:p>
            <a:pPr algn="ctr"/>
            <a:endParaRPr lang="en-US" b="1" dirty="0">
              <a:solidFill>
                <a:srgbClr val="374151"/>
              </a:solidFill>
            </a:endParaRPr>
          </a:p>
          <a:p>
            <a:pPr algn="ctr"/>
            <a:r>
              <a:rPr lang="en-US" b="1" dirty="0">
                <a:solidFill>
                  <a:srgbClr val="374151"/>
                </a:solidFill>
              </a:rPr>
              <a:t>– </a:t>
            </a:r>
            <a:r>
              <a:rPr lang="en-US" sz="2800" b="1" dirty="0">
                <a:solidFill>
                  <a:srgbClr val="374151"/>
                </a:solidFill>
              </a:rPr>
              <a:t>Data science – </a:t>
            </a:r>
          </a:p>
          <a:p>
            <a:pPr algn="ctr"/>
            <a:r>
              <a:rPr lang="en-US" sz="2800" b="1" dirty="0">
                <a:solidFill>
                  <a:srgbClr val="374151"/>
                </a:solidFill>
              </a:rPr>
              <a:t>a discipline </a:t>
            </a:r>
            <a:r>
              <a:rPr lang="en-US" sz="2800" b="1" i="0" dirty="0">
                <a:solidFill>
                  <a:srgbClr val="374151"/>
                </a:solidFill>
                <a:effectLst/>
              </a:rPr>
              <a:t>about </a:t>
            </a:r>
            <a:r>
              <a:rPr lang="en-US" sz="2800" b="1" i="0" dirty="0">
                <a:solidFill>
                  <a:schemeClr val="accent1"/>
                </a:solidFill>
                <a:effectLst/>
              </a:rPr>
              <a:t>understanding the </a:t>
            </a:r>
            <a:r>
              <a:rPr lang="en-US" b="1" dirty="0">
                <a:solidFill>
                  <a:schemeClr val="accent1"/>
                </a:solidFill>
              </a:rPr>
              <a:t>data</a:t>
            </a:r>
            <a:r>
              <a:rPr lang="en-US" sz="2800" b="1" i="0" dirty="0">
                <a:solidFill>
                  <a:srgbClr val="374151"/>
                </a:solidFill>
                <a:effectLst/>
              </a:rPr>
              <a:t>, </a:t>
            </a:r>
            <a:r>
              <a:rPr lang="en-US" sz="2800" b="1" i="0" dirty="0">
                <a:solidFill>
                  <a:srgbClr val="00B050"/>
                </a:solidFill>
                <a:effectLst/>
              </a:rPr>
              <a:t>making predictions</a:t>
            </a:r>
            <a:r>
              <a:rPr lang="en-US" sz="2800" b="1" i="0" dirty="0">
                <a:solidFill>
                  <a:srgbClr val="374151"/>
                </a:solidFill>
                <a:effectLst/>
              </a:rPr>
              <a:t>, </a:t>
            </a:r>
          </a:p>
          <a:p>
            <a:pPr algn="ctr"/>
            <a:r>
              <a:rPr lang="en-US" sz="2800" b="1" i="0" dirty="0">
                <a:solidFill>
                  <a:srgbClr val="374151"/>
                </a:solidFill>
                <a:effectLst/>
              </a:rPr>
              <a:t>and turning data into </a:t>
            </a:r>
            <a:r>
              <a:rPr lang="en-US" sz="2800" b="1" i="0" u="sng" dirty="0">
                <a:solidFill>
                  <a:srgbClr val="FF0000"/>
                </a:solidFill>
                <a:effectLst/>
              </a:rPr>
              <a:t>actionable insight</a:t>
            </a:r>
            <a:endParaRPr lang="en-US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81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51297</TotalTime>
  <Words>2108</Words>
  <Application>Microsoft Office PowerPoint</Application>
  <PresentationFormat>Widescreen</PresentationFormat>
  <Paragraphs>340</Paragraphs>
  <Slides>41</Slides>
  <Notes>7</Notes>
  <HiddenSlides>6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Calibri Light</vt:lpstr>
      <vt:lpstr>Garamond</vt:lpstr>
      <vt:lpstr>Söhne</vt:lpstr>
      <vt:lpstr>Wingdings</vt:lpstr>
      <vt:lpstr>Office Theme</vt:lpstr>
      <vt:lpstr> Data and  Artificial Intelligence (AI) for B2B</vt:lpstr>
      <vt:lpstr>PowerPoint Presentation</vt:lpstr>
      <vt:lpstr>PowerPoint Presentation</vt:lpstr>
      <vt:lpstr>Before we start…</vt:lpstr>
      <vt:lpstr>We will talk about:</vt:lpstr>
      <vt:lpstr>“Data is the New Oil”</vt:lpstr>
      <vt:lpstr>So what ‘Data’ actually is?</vt:lpstr>
      <vt:lpstr>PowerPoint Presentation</vt:lpstr>
      <vt:lpstr>PowerPoint Presentation</vt:lpstr>
      <vt:lpstr>Data science approach</vt:lpstr>
      <vt:lpstr>The Evolution of working with Data</vt:lpstr>
      <vt:lpstr>The Evolution of working with Data –&gt; AI/ML</vt:lpstr>
      <vt:lpstr>Example: Data in Healthcare</vt:lpstr>
      <vt:lpstr>Example: Data in Transportation</vt:lpstr>
      <vt:lpstr>PowerPoint Presentation</vt:lpstr>
      <vt:lpstr>What is AI?</vt:lpstr>
      <vt:lpstr>AI in simple words</vt:lpstr>
      <vt:lpstr>Rise of AI</vt:lpstr>
      <vt:lpstr>AI is about… </vt:lpstr>
      <vt:lpstr>AI subfields</vt:lpstr>
      <vt:lpstr>What is Machine Learning?</vt:lpstr>
      <vt:lpstr>Three Types of Machine Learning</vt:lpstr>
      <vt:lpstr>ML algorithms </vt:lpstr>
      <vt:lpstr>AI use cases examples:</vt:lpstr>
      <vt:lpstr>AI use cases examples:</vt:lpstr>
      <vt:lpstr>AI use cases examples:</vt:lpstr>
      <vt:lpstr>ML applications examples:</vt:lpstr>
      <vt:lpstr>ML applications examples:</vt:lpstr>
      <vt:lpstr>AI/ML in manufacturing:</vt:lpstr>
      <vt:lpstr>Why use ML?</vt:lpstr>
      <vt:lpstr>ML project example (simplified)</vt:lpstr>
      <vt:lpstr>AI/ML models in production</vt:lpstr>
      <vt:lpstr>AI integration to Business</vt:lpstr>
      <vt:lpstr>AI: An Opportunity and a Risk</vt:lpstr>
      <vt:lpstr>Approach AI implementation</vt:lpstr>
      <vt:lpstr>A Portfolio Approach to AI</vt:lpstr>
      <vt:lpstr>AI implementation ladder by IBM:</vt:lpstr>
      <vt:lpstr>KK Technologies proposal:</vt:lpstr>
      <vt:lpstr>Key takeaways: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Shevardenidze George</dc:creator>
  <cp:lastModifiedBy>Shevardenidze George</cp:lastModifiedBy>
  <cp:revision>189</cp:revision>
  <dcterms:created xsi:type="dcterms:W3CDTF">2023-07-10T08:56:27Z</dcterms:created>
  <dcterms:modified xsi:type="dcterms:W3CDTF">2023-09-04T05:52:19Z</dcterms:modified>
</cp:coreProperties>
</file>

<file path=docProps/thumbnail.jpeg>
</file>